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0160000" cy="7620000"/>
  <p:notesSz cx="7620000" cy="10160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28" y="-84"/>
      </p:cViewPr>
      <p:guideLst>
        <p:guide orient="horz" pos="2400"/>
        <p:guide pos="320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762000" y="4826000"/>
            <a:ext cx="6096000" cy="45720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Shape 23"/>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 name="Shape 2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Shape 3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 name="Shape 3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Shape 18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 name="Shape 4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6"/>
        <p:cNvGrpSpPr/>
        <p:nvPr/>
      </p:nvGrpSpPr>
      <p:grpSpPr>
        <a:xfrm>
          <a:off x="0" y="0"/>
          <a:ext cx="0" cy="0"/>
          <a:chOff x="0" y="0"/>
          <a:chExt cx="0" cy="0"/>
        </a:xfrm>
      </p:grpSpPr>
      <p:sp>
        <p:nvSpPr>
          <p:cNvPr id="7" name="Shape 7"/>
          <p:cNvSpPr txBox="1">
            <a:spLocks noGrp="1"/>
          </p:cNvSpPr>
          <p:nvPr>
            <p:ph type="ctrTitle"/>
          </p:nvPr>
        </p:nvSpPr>
        <p:spPr>
          <a:xfrm>
            <a:off x="914400" y="3048000"/>
            <a:ext cx="8331200" cy="1219199"/>
          </a:xfrm>
          <a:prstGeom prst="rect">
            <a:avLst/>
          </a:prstGeom>
        </p:spPr>
        <p:txBody>
          <a:bodyPr lIns="91425" tIns="91425" rIns="91425" bIns="91425" anchor="t" anchorCtr="0"/>
          <a:lstStyle>
            <a:lvl1pPr algn="ctr">
              <a:buClr>
                <a:srgbClr val="FFFFFF"/>
              </a:buClr>
              <a:buSzPct val="100000"/>
              <a:buFont typeface="Times New Roman"/>
              <a:defRPr sz="4800">
                <a:solidFill>
                  <a:srgbClr val="FFFFFF"/>
                </a:solidFill>
                <a:latin typeface="Times New Roman"/>
                <a:ea typeface="Times New Roman"/>
                <a:cs typeface="Times New Roman"/>
                <a:sym typeface="Times New Roman"/>
              </a:defRPr>
            </a:lvl1pPr>
            <a:lvl2pPr algn="ctr">
              <a:buClr>
                <a:srgbClr val="FFFFFF"/>
              </a:buClr>
              <a:buSzPct val="100000"/>
              <a:buFont typeface="Times New Roman"/>
              <a:defRPr sz="4800">
                <a:solidFill>
                  <a:srgbClr val="FFFFFF"/>
                </a:solidFill>
                <a:latin typeface="Times New Roman"/>
                <a:ea typeface="Times New Roman"/>
                <a:cs typeface="Times New Roman"/>
                <a:sym typeface="Times New Roman"/>
              </a:defRPr>
            </a:lvl2pPr>
            <a:lvl3pPr algn="ctr">
              <a:buClr>
                <a:srgbClr val="FFFFFF"/>
              </a:buClr>
              <a:buSzPct val="100000"/>
              <a:buFont typeface="Times New Roman"/>
              <a:defRPr sz="4800">
                <a:solidFill>
                  <a:srgbClr val="FFFFFF"/>
                </a:solidFill>
                <a:latin typeface="Times New Roman"/>
                <a:ea typeface="Times New Roman"/>
                <a:cs typeface="Times New Roman"/>
                <a:sym typeface="Times New Roman"/>
              </a:defRPr>
            </a:lvl3pPr>
            <a:lvl4pPr algn="ctr">
              <a:buClr>
                <a:srgbClr val="FFFFFF"/>
              </a:buClr>
              <a:buSzPct val="100000"/>
              <a:buFont typeface="Times New Roman"/>
              <a:defRPr sz="4800">
                <a:solidFill>
                  <a:srgbClr val="FFFFFF"/>
                </a:solidFill>
                <a:latin typeface="Times New Roman"/>
                <a:ea typeface="Times New Roman"/>
                <a:cs typeface="Times New Roman"/>
                <a:sym typeface="Times New Roman"/>
              </a:defRPr>
            </a:lvl4pPr>
            <a:lvl5pPr algn="ctr">
              <a:buClr>
                <a:srgbClr val="FFFFFF"/>
              </a:buClr>
              <a:buSzPct val="100000"/>
              <a:buFont typeface="Times New Roman"/>
              <a:defRPr sz="4800">
                <a:solidFill>
                  <a:srgbClr val="FFFFFF"/>
                </a:solidFill>
                <a:latin typeface="Times New Roman"/>
                <a:ea typeface="Times New Roman"/>
                <a:cs typeface="Times New Roman"/>
                <a:sym typeface="Times New Roman"/>
              </a:defRPr>
            </a:lvl5pPr>
            <a:lvl6pPr algn="ctr">
              <a:buClr>
                <a:srgbClr val="FFFFFF"/>
              </a:buClr>
              <a:buSzPct val="100000"/>
              <a:buFont typeface="Times New Roman"/>
              <a:defRPr sz="4800">
                <a:solidFill>
                  <a:srgbClr val="FFFFFF"/>
                </a:solidFill>
                <a:latin typeface="Times New Roman"/>
                <a:ea typeface="Times New Roman"/>
                <a:cs typeface="Times New Roman"/>
                <a:sym typeface="Times New Roman"/>
              </a:defRPr>
            </a:lvl6pPr>
            <a:lvl7pPr algn="ctr">
              <a:buClr>
                <a:srgbClr val="FFFFFF"/>
              </a:buClr>
              <a:buSzPct val="100000"/>
              <a:buFont typeface="Times New Roman"/>
              <a:defRPr sz="4800">
                <a:solidFill>
                  <a:srgbClr val="FFFFFF"/>
                </a:solidFill>
                <a:latin typeface="Times New Roman"/>
                <a:ea typeface="Times New Roman"/>
                <a:cs typeface="Times New Roman"/>
                <a:sym typeface="Times New Roman"/>
              </a:defRPr>
            </a:lvl7pPr>
            <a:lvl8pPr algn="ctr">
              <a:buClr>
                <a:srgbClr val="FFFFFF"/>
              </a:buClr>
              <a:buSzPct val="100000"/>
              <a:buFont typeface="Times New Roman"/>
              <a:defRPr sz="4800">
                <a:solidFill>
                  <a:srgbClr val="FFFFFF"/>
                </a:solidFill>
                <a:latin typeface="Times New Roman"/>
                <a:ea typeface="Times New Roman"/>
                <a:cs typeface="Times New Roman"/>
                <a:sym typeface="Times New Roman"/>
              </a:defRPr>
            </a:lvl8pPr>
            <a:lvl9pPr algn="ctr">
              <a:buClr>
                <a:srgbClr val="FFFFFF"/>
              </a:buClr>
              <a:buSzPct val="100000"/>
              <a:buFont typeface="Times New Roman"/>
              <a:defRPr sz="4800">
                <a:solidFill>
                  <a:srgbClr val="FFFFFF"/>
                </a:solidFill>
                <a:latin typeface="Times New Roman"/>
                <a:ea typeface="Times New Roman"/>
                <a:cs typeface="Times New Roman"/>
                <a:sym typeface="Times New Roman"/>
              </a:defRPr>
            </a:lvl9pPr>
          </a:lstStyle>
          <a:p>
            <a:endParaRPr/>
          </a:p>
        </p:txBody>
      </p:sp>
      <p:sp>
        <p:nvSpPr>
          <p:cNvPr id="8" name="Shape 8"/>
          <p:cNvSpPr txBox="1">
            <a:spLocks noGrp="1"/>
          </p:cNvSpPr>
          <p:nvPr>
            <p:ph type="subTitle" idx="1"/>
          </p:nvPr>
        </p:nvSpPr>
        <p:spPr>
          <a:xfrm>
            <a:off x="1828800" y="4572000"/>
            <a:ext cx="6502399" cy="914400"/>
          </a:xfrm>
          <a:prstGeom prst="rect">
            <a:avLst/>
          </a:prstGeom>
        </p:spPr>
        <p:txBody>
          <a:bodyPr lIns="91425" tIns="91425" rIns="91425" bIns="91425" anchor="t" anchorCtr="0"/>
          <a:lstStyle>
            <a:lvl1pPr algn="ctr">
              <a:buClr>
                <a:srgbClr val="FFFFFF"/>
              </a:buClr>
              <a:buSzPct val="100000"/>
              <a:buFont typeface="Times New Roman"/>
              <a:defRPr sz="3200">
                <a:solidFill>
                  <a:srgbClr val="FFFFFF"/>
                </a:solidFill>
                <a:latin typeface="Times New Roman"/>
                <a:ea typeface="Times New Roman"/>
                <a:cs typeface="Times New Roman"/>
                <a:sym typeface="Times New Roman"/>
              </a:defRPr>
            </a:lvl1pPr>
            <a:lvl2pPr algn="ctr">
              <a:buClr>
                <a:srgbClr val="FFFFFF"/>
              </a:buClr>
              <a:buSzPct val="100000"/>
              <a:buFont typeface="Times New Roman"/>
              <a:defRPr sz="3200">
                <a:solidFill>
                  <a:srgbClr val="FFFFFF"/>
                </a:solidFill>
                <a:latin typeface="Times New Roman"/>
                <a:ea typeface="Times New Roman"/>
                <a:cs typeface="Times New Roman"/>
                <a:sym typeface="Times New Roman"/>
              </a:defRPr>
            </a:lvl2pPr>
            <a:lvl3pPr algn="ctr">
              <a:buClr>
                <a:srgbClr val="FFFFFF"/>
              </a:buClr>
              <a:buSzPct val="100000"/>
              <a:buFont typeface="Times New Roman"/>
              <a:defRPr sz="3200">
                <a:solidFill>
                  <a:srgbClr val="FFFFFF"/>
                </a:solidFill>
                <a:latin typeface="Times New Roman"/>
                <a:ea typeface="Times New Roman"/>
                <a:cs typeface="Times New Roman"/>
                <a:sym typeface="Times New Roman"/>
              </a:defRPr>
            </a:lvl3pPr>
            <a:lvl4pPr algn="ctr">
              <a:buClr>
                <a:srgbClr val="FFFFFF"/>
              </a:buClr>
              <a:buSzPct val="100000"/>
              <a:buFont typeface="Times New Roman"/>
              <a:defRPr sz="3200">
                <a:solidFill>
                  <a:srgbClr val="FFFFFF"/>
                </a:solidFill>
                <a:latin typeface="Times New Roman"/>
                <a:ea typeface="Times New Roman"/>
                <a:cs typeface="Times New Roman"/>
                <a:sym typeface="Times New Roman"/>
              </a:defRPr>
            </a:lvl4pPr>
            <a:lvl5pPr algn="ctr">
              <a:buClr>
                <a:srgbClr val="FFFFFF"/>
              </a:buClr>
              <a:buSzPct val="100000"/>
              <a:buFont typeface="Times New Roman"/>
              <a:defRPr sz="3200">
                <a:solidFill>
                  <a:srgbClr val="FFFFFF"/>
                </a:solidFill>
                <a:latin typeface="Times New Roman"/>
                <a:ea typeface="Times New Roman"/>
                <a:cs typeface="Times New Roman"/>
                <a:sym typeface="Times New Roman"/>
              </a:defRPr>
            </a:lvl5pPr>
            <a:lvl6pPr algn="ctr">
              <a:buClr>
                <a:srgbClr val="FFFFFF"/>
              </a:buClr>
              <a:buSzPct val="100000"/>
              <a:buFont typeface="Times New Roman"/>
              <a:defRPr sz="3200">
                <a:solidFill>
                  <a:srgbClr val="FFFFFF"/>
                </a:solidFill>
                <a:latin typeface="Times New Roman"/>
                <a:ea typeface="Times New Roman"/>
                <a:cs typeface="Times New Roman"/>
                <a:sym typeface="Times New Roman"/>
              </a:defRPr>
            </a:lvl6pPr>
            <a:lvl7pPr algn="ctr">
              <a:buClr>
                <a:srgbClr val="FFFFFF"/>
              </a:buClr>
              <a:buSzPct val="100000"/>
              <a:buFont typeface="Times New Roman"/>
              <a:defRPr sz="3200">
                <a:solidFill>
                  <a:srgbClr val="FFFFFF"/>
                </a:solidFill>
                <a:latin typeface="Times New Roman"/>
                <a:ea typeface="Times New Roman"/>
                <a:cs typeface="Times New Roman"/>
                <a:sym typeface="Times New Roman"/>
              </a:defRPr>
            </a:lvl7pPr>
            <a:lvl8pPr algn="ctr">
              <a:buClr>
                <a:srgbClr val="FFFFFF"/>
              </a:buClr>
              <a:buSzPct val="100000"/>
              <a:buFont typeface="Times New Roman"/>
              <a:defRPr sz="3200">
                <a:solidFill>
                  <a:srgbClr val="FFFFFF"/>
                </a:solidFill>
                <a:latin typeface="Times New Roman"/>
                <a:ea typeface="Times New Roman"/>
                <a:cs typeface="Times New Roman"/>
                <a:sym typeface="Times New Roman"/>
              </a:defRPr>
            </a:lvl8pPr>
            <a:lvl9pPr algn="ctr">
              <a:buClr>
                <a:srgbClr val="FFFFFF"/>
              </a:buClr>
              <a:buSzPct val="100000"/>
              <a:buFont typeface="Times New Roman"/>
              <a:defRPr sz="3200">
                <a:solidFill>
                  <a:srgbClr val="FFFFFF"/>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04800" y="304800"/>
            <a:ext cx="9550400" cy="914400"/>
          </a:xfrm>
          <a:prstGeom prst="rect">
            <a:avLst/>
          </a:prstGeom>
        </p:spPr>
        <p:txBody>
          <a:bodyPr lIns="91425" tIns="91425" rIns="91425" bIns="91425" anchor="t" anchorCtr="0"/>
          <a:lstStyle>
            <a:lvl1pPr>
              <a:buClr>
                <a:srgbClr val="FFFFFF"/>
              </a:buClr>
              <a:buSzPct val="99224"/>
              <a:buFont typeface="Times New Roman"/>
              <a:defRPr sz="4266">
                <a:solidFill>
                  <a:srgbClr val="FFFFFF"/>
                </a:solidFill>
                <a:latin typeface="Times New Roman"/>
                <a:ea typeface="Times New Roman"/>
                <a:cs typeface="Times New Roman"/>
                <a:sym typeface="Times New Roman"/>
              </a:defRPr>
            </a:lvl1pPr>
            <a:lvl2pPr>
              <a:buClr>
                <a:srgbClr val="FFFFFF"/>
              </a:buClr>
              <a:buSzPct val="99224"/>
              <a:buFont typeface="Times New Roman"/>
              <a:defRPr sz="4266">
                <a:solidFill>
                  <a:srgbClr val="FFFFFF"/>
                </a:solidFill>
                <a:latin typeface="Times New Roman"/>
                <a:ea typeface="Times New Roman"/>
                <a:cs typeface="Times New Roman"/>
                <a:sym typeface="Times New Roman"/>
              </a:defRPr>
            </a:lvl2pPr>
            <a:lvl3pPr>
              <a:buClr>
                <a:srgbClr val="FFFFFF"/>
              </a:buClr>
              <a:buSzPct val="99224"/>
              <a:buFont typeface="Times New Roman"/>
              <a:defRPr sz="4266">
                <a:solidFill>
                  <a:srgbClr val="FFFFFF"/>
                </a:solidFill>
                <a:latin typeface="Times New Roman"/>
                <a:ea typeface="Times New Roman"/>
                <a:cs typeface="Times New Roman"/>
                <a:sym typeface="Times New Roman"/>
              </a:defRPr>
            </a:lvl3pPr>
            <a:lvl4pPr>
              <a:buClr>
                <a:srgbClr val="FFFFFF"/>
              </a:buClr>
              <a:buSzPct val="99224"/>
              <a:buFont typeface="Times New Roman"/>
              <a:defRPr sz="4266">
                <a:solidFill>
                  <a:srgbClr val="FFFFFF"/>
                </a:solidFill>
                <a:latin typeface="Times New Roman"/>
                <a:ea typeface="Times New Roman"/>
                <a:cs typeface="Times New Roman"/>
                <a:sym typeface="Times New Roman"/>
              </a:defRPr>
            </a:lvl4pPr>
            <a:lvl5pPr>
              <a:buClr>
                <a:srgbClr val="FFFFFF"/>
              </a:buClr>
              <a:buSzPct val="99224"/>
              <a:buFont typeface="Times New Roman"/>
              <a:defRPr sz="4266">
                <a:solidFill>
                  <a:srgbClr val="FFFFFF"/>
                </a:solidFill>
                <a:latin typeface="Times New Roman"/>
                <a:ea typeface="Times New Roman"/>
                <a:cs typeface="Times New Roman"/>
                <a:sym typeface="Times New Roman"/>
              </a:defRPr>
            </a:lvl5pPr>
            <a:lvl6pPr>
              <a:buClr>
                <a:srgbClr val="FFFFFF"/>
              </a:buClr>
              <a:buSzPct val="99224"/>
              <a:buFont typeface="Times New Roman"/>
              <a:defRPr sz="4266">
                <a:solidFill>
                  <a:srgbClr val="FFFFFF"/>
                </a:solidFill>
                <a:latin typeface="Times New Roman"/>
                <a:ea typeface="Times New Roman"/>
                <a:cs typeface="Times New Roman"/>
                <a:sym typeface="Times New Roman"/>
              </a:defRPr>
            </a:lvl6pPr>
            <a:lvl7pPr>
              <a:buClr>
                <a:srgbClr val="FFFFFF"/>
              </a:buClr>
              <a:buSzPct val="99224"/>
              <a:buFont typeface="Times New Roman"/>
              <a:defRPr sz="4266">
                <a:solidFill>
                  <a:srgbClr val="FFFFFF"/>
                </a:solidFill>
                <a:latin typeface="Times New Roman"/>
                <a:ea typeface="Times New Roman"/>
                <a:cs typeface="Times New Roman"/>
                <a:sym typeface="Times New Roman"/>
              </a:defRPr>
            </a:lvl7pPr>
            <a:lvl8pPr>
              <a:buClr>
                <a:srgbClr val="FFFFFF"/>
              </a:buClr>
              <a:buSzPct val="99224"/>
              <a:buFont typeface="Times New Roman"/>
              <a:defRPr sz="4266">
                <a:solidFill>
                  <a:srgbClr val="FFFFFF"/>
                </a:solidFill>
                <a:latin typeface="Times New Roman"/>
                <a:ea typeface="Times New Roman"/>
                <a:cs typeface="Times New Roman"/>
                <a:sym typeface="Times New Roman"/>
              </a:defRPr>
            </a:lvl8pPr>
            <a:lvl9pPr>
              <a:buClr>
                <a:srgbClr val="FFFFFF"/>
              </a:buClr>
              <a:buSzPct val="99224"/>
              <a:buFont typeface="Times New Roman"/>
              <a:defRPr sz="4266">
                <a:solidFill>
                  <a:srgbClr val="FFFFFF"/>
                </a:solidFill>
                <a:latin typeface="Times New Roman"/>
                <a:ea typeface="Times New Roman"/>
                <a:cs typeface="Times New Roman"/>
                <a:sym typeface="Times New Roman"/>
              </a:defRPr>
            </a:lvl9pPr>
          </a:lstStyle>
          <a:p>
            <a:endParaRPr/>
          </a:p>
        </p:txBody>
      </p:sp>
      <p:sp>
        <p:nvSpPr>
          <p:cNvPr id="11" name="Shape 11"/>
          <p:cNvSpPr txBox="1">
            <a:spLocks noGrp="1"/>
          </p:cNvSpPr>
          <p:nvPr>
            <p:ph type="body" idx="1"/>
          </p:nvPr>
        </p:nvSpPr>
        <p:spPr>
          <a:xfrm>
            <a:off x="304800" y="1828800"/>
            <a:ext cx="9550400" cy="5486399"/>
          </a:xfrm>
          <a:prstGeom prst="rect">
            <a:avLst/>
          </a:prstGeom>
        </p:spPr>
        <p:txBody>
          <a:bodyPr lIns="91425" tIns="91425" rIns="91425" bIns="91425" anchor="t" anchorCtr="0"/>
          <a:lstStyle>
            <a:lvl1pPr>
              <a:buClr>
                <a:srgbClr val="FFFFFF"/>
              </a:buClr>
              <a:buSzPct val="98765"/>
              <a:buFont typeface="Times New Roman"/>
              <a:defRPr sz="2666">
                <a:solidFill>
                  <a:srgbClr val="FFFFFF"/>
                </a:solidFill>
                <a:latin typeface="Times New Roman"/>
                <a:ea typeface="Times New Roman"/>
                <a:cs typeface="Times New Roman"/>
                <a:sym typeface="Times New Roman"/>
              </a:defRPr>
            </a:lvl1pPr>
            <a:lvl2pPr>
              <a:buClr>
                <a:srgbClr val="FFFFFF"/>
              </a:buClr>
              <a:buSzPct val="98765"/>
              <a:buFont typeface="Times New Roman"/>
              <a:defRPr sz="2666">
                <a:solidFill>
                  <a:srgbClr val="FFFFFF"/>
                </a:solidFill>
                <a:latin typeface="Times New Roman"/>
                <a:ea typeface="Times New Roman"/>
                <a:cs typeface="Times New Roman"/>
                <a:sym typeface="Times New Roman"/>
              </a:defRPr>
            </a:lvl2pPr>
            <a:lvl3pPr>
              <a:buClr>
                <a:srgbClr val="FFFFFF"/>
              </a:buClr>
              <a:buSzPct val="98765"/>
              <a:buFont typeface="Times New Roman"/>
              <a:defRPr sz="2666">
                <a:solidFill>
                  <a:srgbClr val="FFFFFF"/>
                </a:solidFill>
                <a:latin typeface="Times New Roman"/>
                <a:ea typeface="Times New Roman"/>
                <a:cs typeface="Times New Roman"/>
                <a:sym typeface="Times New Roman"/>
              </a:defRPr>
            </a:lvl3pPr>
            <a:lvl4pPr>
              <a:buClr>
                <a:srgbClr val="FFFFFF"/>
              </a:buClr>
              <a:buSzPct val="98765"/>
              <a:buFont typeface="Times New Roman"/>
              <a:defRPr sz="2666">
                <a:solidFill>
                  <a:srgbClr val="FFFFFF"/>
                </a:solidFill>
                <a:latin typeface="Times New Roman"/>
                <a:ea typeface="Times New Roman"/>
                <a:cs typeface="Times New Roman"/>
                <a:sym typeface="Times New Roman"/>
              </a:defRPr>
            </a:lvl4pPr>
            <a:lvl5pPr>
              <a:buClr>
                <a:srgbClr val="FFFFFF"/>
              </a:buClr>
              <a:buSzPct val="98765"/>
              <a:buFont typeface="Times New Roman"/>
              <a:defRPr sz="2666">
                <a:solidFill>
                  <a:srgbClr val="FFFFFF"/>
                </a:solidFill>
                <a:latin typeface="Times New Roman"/>
                <a:ea typeface="Times New Roman"/>
                <a:cs typeface="Times New Roman"/>
                <a:sym typeface="Times New Roman"/>
              </a:defRPr>
            </a:lvl5pPr>
            <a:lvl6pPr>
              <a:buClr>
                <a:srgbClr val="FFFFFF"/>
              </a:buClr>
              <a:buSzPct val="98765"/>
              <a:buFont typeface="Times New Roman"/>
              <a:defRPr sz="2666">
                <a:solidFill>
                  <a:srgbClr val="FFFFFF"/>
                </a:solidFill>
                <a:latin typeface="Times New Roman"/>
                <a:ea typeface="Times New Roman"/>
                <a:cs typeface="Times New Roman"/>
                <a:sym typeface="Times New Roman"/>
              </a:defRPr>
            </a:lvl6pPr>
            <a:lvl7pPr>
              <a:buClr>
                <a:srgbClr val="FFFFFF"/>
              </a:buClr>
              <a:buSzPct val="98765"/>
              <a:buFont typeface="Times New Roman"/>
              <a:defRPr sz="2666">
                <a:solidFill>
                  <a:srgbClr val="FFFFFF"/>
                </a:solidFill>
                <a:latin typeface="Times New Roman"/>
                <a:ea typeface="Times New Roman"/>
                <a:cs typeface="Times New Roman"/>
                <a:sym typeface="Times New Roman"/>
              </a:defRPr>
            </a:lvl7pPr>
            <a:lvl8pPr>
              <a:buClr>
                <a:srgbClr val="FFFFFF"/>
              </a:buClr>
              <a:buSzPct val="98765"/>
              <a:buFont typeface="Times New Roman"/>
              <a:defRPr sz="2666">
                <a:solidFill>
                  <a:srgbClr val="FFFFFF"/>
                </a:solidFill>
                <a:latin typeface="Times New Roman"/>
                <a:ea typeface="Times New Roman"/>
                <a:cs typeface="Times New Roman"/>
                <a:sym typeface="Times New Roman"/>
              </a:defRPr>
            </a:lvl8pPr>
            <a:lvl9pPr>
              <a:buClr>
                <a:srgbClr val="FFFFFF"/>
              </a:buClr>
              <a:buSzPct val="98765"/>
              <a:buFont typeface="Times New Roman"/>
              <a:defRPr sz="2666">
                <a:solidFill>
                  <a:srgbClr val="FFFFFF"/>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04800" y="304800"/>
            <a:ext cx="9550400" cy="914400"/>
          </a:xfrm>
          <a:prstGeom prst="rect">
            <a:avLst/>
          </a:prstGeom>
        </p:spPr>
        <p:txBody>
          <a:bodyPr lIns="91425" tIns="91425" rIns="91425" bIns="91425" anchor="t" anchorCtr="0"/>
          <a:lstStyle>
            <a:lvl1pPr>
              <a:buClr>
                <a:srgbClr val="FFFFFF"/>
              </a:buClr>
              <a:buSzPct val="99224"/>
              <a:buFont typeface="Times New Roman"/>
              <a:defRPr sz="4266">
                <a:solidFill>
                  <a:srgbClr val="FFFFFF"/>
                </a:solidFill>
                <a:latin typeface="Times New Roman"/>
                <a:ea typeface="Times New Roman"/>
                <a:cs typeface="Times New Roman"/>
                <a:sym typeface="Times New Roman"/>
              </a:defRPr>
            </a:lvl1pPr>
            <a:lvl2pPr>
              <a:buClr>
                <a:srgbClr val="FFFFFF"/>
              </a:buClr>
              <a:buSzPct val="99224"/>
              <a:buFont typeface="Times New Roman"/>
              <a:defRPr sz="4266">
                <a:solidFill>
                  <a:srgbClr val="FFFFFF"/>
                </a:solidFill>
                <a:latin typeface="Times New Roman"/>
                <a:ea typeface="Times New Roman"/>
                <a:cs typeface="Times New Roman"/>
                <a:sym typeface="Times New Roman"/>
              </a:defRPr>
            </a:lvl2pPr>
            <a:lvl3pPr>
              <a:buClr>
                <a:srgbClr val="FFFFFF"/>
              </a:buClr>
              <a:buSzPct val="99224"/>
              <a:buFont typeface="Times New Roman"/>
              <a:defRPr sz="4266">
                <a:solidFill>
                  <a:srgbClr val="FFFFFF"/>
                </a:solidFill>
                <a:latin typeface="Times New Roman"/>
                <a:ea typeface="Times New Roman"/>
                <a:cs typeface="Times New Roman"/>
                <a:sym typeface="Times New Roman"/>
              </a:defRPr>
            </a:lvl3pPr>
            <a:lvl4pPr>
              <a:buClr>
                <a:srgbClr val="FFFFFF"/>
              </a:buClr>
              <a:buSzPct val="99224"/>
              <a:buFont typeface="Times New Roman"/>
              <a:defRPr sz="4266">
                <a:solidFill>
                  <a:srgbClr val="FFFFFF"/>
                </a:solidFill>
                <a:latin typeface="Times New Roman"/>
                <a:ea typeface="Times New Roman"/>
                <a:cs typeface="Times New Roman"/>
                <a:sym typeface="Times New Roman"/>
              </a:defRPr>
            </a:lvl4pPr>
            <a:lvl5pPr>
              <a:buClr>
                <a:srgbClr val="FFFFFF"/>
              </a:buClr>
              <a:buSzPct val="99224"/>
              <a:buFont typeface="Times New Roman"/>
              <a:defRPr sz="4266">
                <a:solidFill>
                  <a:srgbClr val="FFFFFF"/>
                </a:solidFill>
                <a:latin typeface="Times New Roman"/>
                <a:ea typeface="Times New Roman"/>
                <a:cs typeface="Times New Roman"/>
                <a:sym typeface="Times New Roman"/>
              </a:defRPr>
            </a:lvl5pPr>
            <a:lvl6pPr>
              <a:buClr>
                <a:srgbClr val="FFFFFF"/>
              </a:buClr>
              <a:buSzPct val="99224"/>
              <a:buFont typeface="Times New Roman"/>
              <a:defRPr sz="4266">
                <a:solidFill>
                  <a:srgbClr val="FFFFFF"/>
                </a:solidFill>
                <a:latin typeface="Times New Roman"/>
                <a:ea typeface="Times New Roman"/>
                <a:cs typeface="Times New Roman"/>
                <a:sym typeface="Times New Roman"/>
              </a:defRPr>
            </a:lvl6pPr>
            <a:lvl7pPr>
              <a:buClr>
                <a:srgbClr val="FFFFFF"/>
              </a:buClr>
              <a:buSzPct val="99224"/>
              <a:buFont typeface="Times New Roman"/>
              <a:defRPr sz="4266">
                <a:solidFill>
                  <a:srgbClr val="FFFFFF"/>
                </a:solidFill>
                <a:latin typeface="Times New Roman"/>
                <a:ea typeface="Times New Roman"/>
                <a:cs typeface="Times New Roman"/>
                <a:sym typeface="Times New Roman"/>
              </a:defRPr>
            </a:lvl7pPr>
            <a:lvl8pPr>
              <a:buClr>
                <a:srgbClr val="FFFFFF"/>
              </a:buClr>
              <a:buSzPct val="99224"/>
              <a:buFont typeface="Times New Roman"/>
              <a:defRPr sz="4266">
                <a:solidFill>
                  <a:srgbClr val="FFFFFF"/>
                </a:solidFill>
                <a:latin typeface="Times New Roman"/>
                <a:ea typeface="Times New Roman"/>
                <a:cs typeface="Times New Roman"/>
                <a:sym typeface="Times New Roman"/>
              </a:defRPr>
            </a:lvl8pPr>
            <a:lvl9pPr>
              <a:buClr>
                <a:srgbClr val="FFFFFF"/>
              </a:buClr>
              <a:buSzPct val="99224"/>
              <a:buFont typeface="Times New Roman"/>
              <a:defRPr sz="4266">
                <a:solidFill>
                  <a:srgbClr val="FFFFFF"/>
                </a:solidFill>
                <a:latin typeface="Times New Roman"/>
                <a:ea typeface="Times New Roman"/>
                <a:cs typeface="Times New Roman"/>
                <a:sym typeface="Times New Roman"/>
              </a:defRPr>
            </a:lvl9pPr>
          </a:lstStyle>
          <a:p>
            <a:endParaRPr/>
          </a:p>
        </p:txBody>
      </p:sp>
      <p:sp>
        <p:nvSpPr>
          <p:cNvPr id="14" name="Shape 14"/>
          <p:cNvSpPr txBox="1">
            <a:spLocks noGrp="1"/>
          </p:cNvSpPr>
          <p:nvPr>
            <p:ph type="body" idx="1"/>
          </p:nvPr>
        </p:nvSpPr>
        <p:spPr>
          <a:xfrm>
            <a:off x="304800" y="1828800"/>
            <a:ext cx="4470399" cy="5486399"/>
          </a:xfrm>
          <a:prstGeom prst="rect">
            <a:avLst/>
          </a:prstGeom>
        </p:spPr>
        <p:txBody>
          <a:bodyPr lIns="91425" tIns="91425" rIns="91425" bIns="91425" anchor="t" anchorCtr="0"/>
          <a:lstStyle>
            <a:lvl1pPr>
              <a:buClr>
                <a:srgbClr val="FFFFFF"/>
              </a:buClr>
              <a:buSzPct val="98765"/>
              <a:buFont typeface="Times New Roman"/>
              <a:defRPr sz="2666">
                <a:solidFill>
                  <a:srgbClr val="FFFFFF"/>
                </a:solidFill>
                <a:latin typeface="Times New Roman"/>
                <a:ea typeface="Times New Roman"/>
                <a:cs typeface="Times New Roman"/>
                <a:sym typeface="Times New Roman"/>
              </a:defRPr>
            </a:lvl1pPr>
            <a:lvl2pPr>
              <a:buClr>
                <a:srgbClr val="FFFFFF"/>
              </a:buClr>
              <a:buSzPct val="98765"/>
              <a:buFont typeface="Times New Roman"/>
              <a:defRPr sz="2666">
                <a:solidFill>
                  <a:srgbClr val="FFFFFF"/>
                </a:solidFill>
                <a:latin typeface="Times New Roman"/>
                <a:ea typeface="Times New Roman"/>
                <a:cs typeface="Times New Roman"/>
                <a:sym typeface="Times New Roman"/>
              </a:defRPr>
            </a:lvl2pPr>
            <a:lvl3pPr>
              <a:buClr>
                <a:srgbClr val="FFFFFF"/>
              </a:buClr>
              <a:buSzPct val="98765"/>
              <a:buFont typeface="Times New Roman"/>
              <a:defRPr sz="2666">
                <a:solidFill>
                  <a:srgbClr val="FFFFFF"/>
                </a:solidFill>
                <a:latin typeface="Times New Roman"/>
                <a:ea typeface="Times New Roman"/>
                <a:cs typeface="Times New Roman"/>
                <a:sym typeface="Times New Roman"/>
              </a:defRPr>
            </a:lvl3pPr>
            <a:lvl4pPr>
              <a:buClr>
                <a:srgbClr val="FFFFFF"/>
              </a:buClr>
              <a:buSzPct val="98765"/>
              <a:buFont typeface="Times New Roman"/>
              <a:defRPr sz="2666">
                <a:solidFill>
                  <a:srgbClr val="FFFFFF"/>
                </a:solidFill>
                <a:latin typeface="Times New Roman"/>
                <a:ea typeface="Times New Roman"/>
                <a:cs typeface="Times New Roman"/>
                <a:sym typeface="Times New Roman"/>
              </a:defRPr>
            </a:lvl4pPr>
            <a:lvl5pPr>
              <a:buClr>
                <a:srgbClr val="FFFFFF"/>
              </a:buClr>
              <a:buSzPct val="98765"/>
              <a:buFont typeface="Times New Roman"/>
              <a:defRPr sz="2666">
                <a:solidFill>
                  <a:srgbClr val="FFFFFF"/>
                </a:solidFill>
                <a:latin typeface="Times New Roman"/>
                <a:ea typeface="Times New Roman"/>
                <a:cs typeface="Times New Roman"/>
                <a:sym typeface="Times New Roman"/>
              </a:defRPr>
            </a:lvl5pPr>
            <a:lvl6pPr>
              <a:buClr>
                <a:srgbClr val="FFFFFF"/>
              </a:buClr>
              <a:buSzPct val="98765"/>
              <a:buFont typeface="Times New Roman"/>
              <a:defRPr sz="2666">
                <a:solidFill>
                  <a:srgbClr val="FFFFFF"/>
                </a:solidFill>
                <a:latin typeface="Times New Roman"/>
                <a:ea typeface="Times New Roman"/>
                <a:cs typeface="Times New Roman"/>
                <a:sym typeface="Times New Roman"/>
              </a:defRPr>
            </a:lvl6pPr>
            <a:lvl7pPr>
              <a:buClr>
                <a:srgbClr val="FFFFFF"/>
              </a:buClr>
              <a:buSzPct val="98765"/>
              <a:buFont typeface="Times New Roman"/>
              <a:defRPr sz="2666">
                <a:solidFill>
                  <a:srgbClr val="FFFFFF"/>
                </a:solidFill>
                <a:latin typeface="Times New Roman"/>
                <a:ea typeface="Times New Roman"/>
                <a:cs typeface="Times New Roman"/>
                <a:sym typeface="Times New Roman"/>
              </a:defRPr>
            </a:lvl7pPr>
            <a:lvl8pPr>
              <a:buClr>
                <a:srgbClr val="FFFFFF"/>
              </a:buClr>
              <a:buSzPct val="98765"/>
              <a:buFont typeface="Times New Roman"/>
              <a:defRPr sz="2666">
                <a:solidFill>
                  <a:srgbClr val="FFFFFF"/>
                </a:solidFill>
                <a:latin typeface="Times New Roman"/>
                <a:ea typeface="Times New Roman"/>
                <a:cs typeface="Times New Roman"/>
                <a:sym typeface="Times New Roman"/>
              </a:defRPr>
            </a:lvl8pPr>
            <a:lvl9pPr>
              <a:buClr>
                <a:srgbClr val="FFFFFF"/>
              </a:buClr>
              <a:buSzPct val="98765"/>
              <a:buFont typeface="Times New Roman"/>
              <a:defRPr sz="2666">
                <a:solidFill>
                  <a:srgbClr val="FFFFFF"/>
                </a:solidFill>
                <a:latin typeface="Times New Roman"/>
                <a:ea typeface="Times New Roman"/>
                <a:cs typeface="Times New Roman"/>
                <a:sym typeface="Times New Roman"/>
              </a:defRPr>
            </a:lvl9pPr>
          </a:lstStyle>
          <a:p>
            <a:endParaRPr/>
          </a:p>
        </p:txBody>
      </p:sp>
      <p:sp>
        <p:nvSpPr>
          <p:cNvPr id="15" name="Shape 15"/>
          <p:cNvSpPr txBox="1">
            <a:spLocks noGrp="1"/>
          </p:cNvSpPr>
          <p:nvPr>
            <p:ph type="body" idx="2"/>
          </p:nvPr>
        </p:nvSpPr>
        <p:spPr>
          <a:xfrm>
            <a:off x="5384800" y="1828800"/>
            <a:ext cx="4470399" cy="5486399"/>
          </a:xfrm>
          <a:prstGeom prst="rect">
            <a:avLst/>
          </a:prstGeom>
        </p:spPr>
        <p:txBody>
          <a:bodyPr lIns="91425" tIns="91425" rIns="91425" bIns="91425" anchor="t" anchorCtr="0"/>
          <a:lstStyle>
            <a:lvl1pPr>
              <a:buClr>
                <a:srgbClr val="FFFFFF"/>
              </a:buClr>
              <a:buSzPct val="98765"/>
              <a:buFont typeface="Times New Roman"/>
              <a:defRPr sz="2666">
                <a:solidFill>
                  <a:srgbClr val="FFFFFF"/>
                </a:solidFill>
                <a:latin typeface="Times New Roman"/>
                <a:ea typeface="Times New Roman"/>
                <a:cs typeface="Times New Roman"/>
                <a:sym typeface="Times New Roman"/>
              </a:defRPr>
            </a:lvl1pPr>
            <a:lvl2pPr>
              <a:buClr>
                <a:srgbClr val="FFFFFF"/>
              </a:buClr>
              <a:buSzPct val="98765"/>
              <a:buFont typeface="Times New Roman"/>
              <a:defRPr sz="2666">
                <a:solidFill>
                  <a:srgbClr val="FFFFFF"/>
                </a:solidFill>
                <a:latin typeface="Times New Roman"/>
                <a:ea typeface="Times New Roman"/>
                <a:cs typeface="Times New Roman"/>
                <a:sym typeface="Times New Roman"/>
              </a:defRPr>
            </a:lvl2pPr>
            <a:lvl3pPr>
              <a:buClr>
                <a:srgbClr val="FFFFFF"/>
              </a:buClr>
              <a:buSzPct val="98765"/>
              <a:buFont typeface="Times New Roman"/>
              <a:defRPr sz="2666">
                <a:solidFill>
                  <a:srgbClr val="FFFFFF"/>
                </a:solidFill>
                <a:latin typeface="Times New Roman"/>
                <a:ea typeface="Times New Roman"/>
                <a:cs typeface="Times New Roman"/>
                <a:sym typeface="Times New Roman"/>
              </a:defRPr>
            </a:lvl3pPr>
            <a:lvl4pPr>
              <a:buClr>
                <a:srgbClr val="FFFFFF"/>
              </a:buClr>
              <a:buSzPct val="98765"/>
              <a:buFont typeface="Times New Roman"/>
              <a:defRPr sz="2666">
                <a:solidFill>
                  <a:srgbClr val="FFFFFF"/>
                </a:solidFill>
                <a:latin typeface="Times New Roman"/>
                <a:ea typeface="Times New Roman"/>
                <a:cs typeface="Times New Roman"/>
                <a:sym typeface="Times New Roman"/>
              </a:defRPr>
            </a:lvl4pPr>
            <a:lvl5pPr>
              <a:buClr>
                <a:srgbClr val="FFFFFF"/>
              </a:buClr>
              <a:buSzPct val="98765"/>
              <a:buFont typeface="Times New Roman"/>
              <a:defRPr sz="2666">
                <a:solidFill>
                  <a:srgbClr val="FFFFFF"/>
                </a:solidFill>
                <a:latin typeface="Times New Roman"/>
                <a:ea typeface="Times New Roman"/>
                <a:cs typeface="Times New Roman"/>
                <a:sym typeface="Times New Roman"/>
              </a:defRPr>
            </a:lvl5pPr>
            <a:lvl6pPr>
              <a:buClr>
                <a:srgbClr val="FFFFFF"/>
              </a:buClr>
              <a:buSzPct val="98765"/>
              <a:buFont typeface="Times New Roman"/>
              <a:defRPr sz="2666">
                <a:solidFill>
                  <a:srgbClr val="FFFFFF"/>
                </a:solidFill>
                <a:latin typeface="Times New Roman"/>
                <a:ea typeface="Times New Roman"/>
                <a:cs typeface="Times New Roman"/>
                <a:sym typeface="Times New Roman"/>
              </a:defRPr>
            </a:lvl6pPr>
            <a:lvl7pPr>
              <a:buClr>
                <a:srgbClr val="FFFFFF"/>
              </a:buClr>
              <a:buSzPct val="98765"/>
              <a:buFont typeface="Times New Roman"/>
              <a:defRPr sz="2666">
                <a:solidFill>
                  <a:srgbClr val="FFFFFF"/>
                </a:solidFill>
                <a:latin typeface="Times New Roman"/>
                <a:ea typeface="Times New Roman"/>
                <a:cs typeface="Times New Roman"/>
                <a:sym typeface="Times New Roman"/>
              </a:defRPr>
            </a:lvl7pPr>
            <a:lvl8pPr>
              <a:buClr>
                <a:srgbClr val="FFFFFF"/>
              </a:buClr>
              <a:buSzPct val="98765"/>
              <a:buFont typeface="Times New Roman"/>
              <a:defRPr sz="2666">
                <a:solidFill>
                  <a:srgbClr val="FFFFFF"/>
                </a:solidFill>
                <a:latin typeface="Times New Roman"/>
                <a:ea typeface="Times New Roman"/>
                <a:cs typeface="Times New Roman"/>
                <a:sym typeface="Times New Roman"/>
              </a:defRPr>
            </a:lvl8pPr>
            <a:lvl9pPr>
              <a:buClr>
                <a:srgbClr val="FFFFFF"/>
              </a:buClr>
              <a:buSzPct val="98765"/>
              <a:buFont typeface="Times New Roman"/>
              <a:defRPr sz="2666">
                <a:solidFill>
                  <a:srgbClr val="FFFFFF"/>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6"/>
        <p:cNvGrpSpPr/>
        <p:nvPr/>
      </p:nvGrpSpPr>
      <p:grpSpPr>
        <a:xfrm>
          <a:off x="0" y="0"/>
          <a:ext cx="0" cy="0"/>
          <a:chOff x="0" y="0"/>
          <a:chExt cx="0" cy="0"/>
        </a:xfrm>
      </p:grpSpPr>
      <p:sp>
        <p:nvSpPr>
          <p:cNvPr id="17" name="Shape 17"/>
          <p:cNvSpPr txBox="1">
            <a:spLocks noGrp="1"/>
          </p:cNvSpPr>
          <p:nvPr>
            <p:ph type="body" idx="1"/>
          </p:nvPr>
        </p:nvSpPr>
        <p:spPr>
          <a:xfrm>
            <a:off x="304800" y="6705600"/>
            <a:ext cx="9550400" cy="609599"/>
          </a:xfrm>
          <a:prstGeom prst="rect">
            <a:avLst/>
          </a:prstGeom>
        </p:spPr>
        <p:txBody>
          <a:bodyPr lIns="91425" tIns="91425" rIns="91425" bIns="91425" anchor="t" anchorCtr="0"/>
          <a:lstStyle>
            <a:lvl1pPr algn="ctr">
              <a:buClr>
                <a:srgbClr val="FFFFFF"/>
              </a:buClr>
              <a:buSzPct val="100000"/>
              <a:buFont typeface="Times New Roman"/>
              <a:defRPr sz="3200">
                <a:solidFill>
                  <a:srgbClr val="FFFFFF"/>
                </a:solidFill>
                <a:latin typeface="Times New Roman"/>
                <a:ea typeface="Times New Roman"/>
                <a:cs typeface="Times New Roman"/>
                <a:sym typeface="Times New Roman"/>
              </a:defRPr>
            </a:lvl1pPr>
            <a:lvl2pPr algn="ctr">
              <a:buClr>
                <a:srgbClr val="FFFFFF"/>
              </a:buClr>
              <a:buSzPct val="100000"/>
              <a:buFont typeface="Times New Roman"/>
              <a:defRPr sz="3200">
                <a:solidFill>
                  <a:srgbClr val="FFFFFF"/>
                </a:solidFill>
                <a:latin typeface="Times New Roman"/>
                <a:ea typeface="Times New Roman"/>
                <a:cs typeface="Times New Roman"/>
                <a:sym typeface="Times New Roman"/>
              </a:defRPr>
            </a:lvl2pPr>
            <a:lvl3pPr algn="ctr">
              <a:buClr>
                <a:srgbClr val="FFFFFF"/>
              </a:buClr>
              <a:buSzPct val="100000"/>
              <a:buFont typeface="Times New Roman"/>
              <a:defRPr sz="3200">
                <a:solidFill>
                  <a:srgbClr val="FFFFFF"/>
                </a:solidFill>
                <a:latin typeface="Times New Roman"/>
                <a:ea typeface="Times New Roman"/>
                <a:cs typeface="Times New Roman"/>
                <a:sym typeface="Times New Roman"/>
              </a:defRPr>
            </a:lvl3pPr>
            <a:lvl4pPr algn="ctr">
              <a:buClr>
                <a:srgbClr val="FFFFFF"/>
              </a:buClr>
              <a:buSzPct val="100000"/>
              <a:buFont typeface="Times New Roman"/>
              <a:defRPr sz="3200">
                <a:solidFill>
                  <a:srgbClr val="FFFFFF"/>
                </a:solidFill>
                <a:latin typeface="Times New Roman"/>
                <a:ea typeface="Times New Roman"/>
                <a:cs typeface="Times New Roman"/>
                <a:sym typeface="Times New Roman"/>
              </a:defRPr>
            </a:lvl4pPr>
            <a:lvl5pPr algn="ctr">
              <a:buClr>
                <a:srgbClr val="FFFFFF"/>
              </a:buClr>
              <a:buSzPct val="100000"/>
              <a:buFont typeface="Times New Roman"/>
              <a:defRPr sz="3200">
                <a:solidFill>
                  <a:srgbClr val="FFFFFF"/>
                </a:solidFill>
                <a:latin typeface="Times New Roman"/>
                <a:ea typeface="Times New Roman"/>
                <a:cs typeface="Times New Roman"/>
                <a:sym typeface="Times New Roman"/>
              </a:defRPr>
            </a:lvl5pPr>
            <a:lvl6pPr algn="ctr">
              <a:buClr>
                <a:srgbClr val="FFFFFF"/>
              </a:buClr>
              <a:buSzPct val="100000"/>
              <a:buFont typeface="Times New Roman"/>
              <a:defRPr sz="3200">
                <a:solidFill>
                  <a:srgbClr val="FFFFFF"/>
                </a:solidFill>
                <a:latin typeface="Times New Roman"/>
                <a:ea typeface="Times New Roman"/>
                <a:cs typeface="Times New Roman"/>
                <a:sym typeface="Times New Roman"/>
              </a:defRPr>
            </a:lvl6pPr>
            <a:lvl7pPr algn="ctr">
              <a:buClr>
                <a:srgbClr val="FFFFFF"/>
              </a:buClr>
              <a:buSzPct val="100000"/>
              <a:buFont typeface="Times New Roman"/>
              <a:defRPr sz="3200">
                <a:solidFill>
                  <a:srgbClr val="FFFFFF"/>
                </a:solidFill>
                <a:latin typeface="Times New Roman"/>
                <a:ea typeface="Times New Roman"/>
                <a:cs typeface="Times New Roman"/>
                <a:sym typeface="Times New Roman"/>
              </a:defRPr>
            </a:lvl7pPr>
            <a:lvl8pPr algn="ctr">
              <a:buClr>
                <a:srgbClr val="FFFFFF"/>
              </a:buClr>
              <a:buSzPct val="100000"/>
              <a:buFont typeface="Times New Roman"/>
              <a:defRPr sz="3200">
                <a:solidFill>
                  <a:srgbClr val="FFFFFF"/>
                </a:solidFill>
                <a:latin typeface="Times New Roman"/>
                <a:ea typeface="Times New Roman"/>
                <a:cs typeface="Times New Roman"/>
                <a:sym typeface="Times New Roman"/>
              </a:defRPr>
            </a:lvl8pPr>
            <a:lvl9pPr algn="ctr">
              <a:buClr>
                <a:srgbClr val="FFFFFF"/>
              </a:buClr>
              <a:buSzPct val="100000"/>
              <a:buFont typeface="Times New Roman"/>
              <a:defRPr sz="3200">
                <a:solidFill>
                  <a:srgbClr val="FFFFFF"/>
                </a:solidFill>
                <a:latin typeface="Times New Roman"/>
                <a:ea typeface="Times New Roman"/>
                <a:cs typeface="Times New Roman"/>
                <a:sym typeface="Times New Roman"/>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stretch>
            <a:fillRect/>
          </a:stretch>
        </a:blipFill>
        <a:effectLst/>
      </p:bgPr>
    </p:bg>
    <p:spTree>
      <p:nvGrpSpPr>
        <p:cNvPr id="1" name="Shape 4"/>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currentnursing.com/nursing_theory/goal_attainment_theory.html"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nursing-theory.org/theories-and-models/king-theory-of-goal-attainment.php"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nursingbuddy.com/2011/02/25/imogene-king"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nursingtheories.blogspot.com/2009/07/queen-who-is-king.html"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hyperlink" Target="http://nursingbuddy.com/2011/02/25/imogene-king"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nursingbuddy.com/2011/02/25/imogene-king"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currentnursing.com/nursing_theory/goal_attainment_theory.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currentnursing.com/nursing_theory/goal_attainment_theory.html"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nursingbuddy.com/2011/02/25/imogene-kin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nursingtheories.info/nursing-theory-by--imogene-king-goal-attainment-theory/"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nursingtheories.info/nursing-theory-by-imogene-king-goal-attainment-theory/"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711525" y="598000"/>
            <a:ext cx="8594899" cy="5866624"/>
          </a:xfrm>
          <a:prstGeom prst="rect">
            <a:avLst/>
          </a:prstGeom>
        </p:spPr>
        <p:txBody>
          <a:bodyPr lIns="38100" tIns="38100" rIns="38100" bIns="38100" anchor="t" anchorCtr="0">
            <a:noAutofit/>
          </a:bodyPr>
          <a:lstStyle/>
          <a:p>
            <a:pPr algn="ctr" rtl="0">
              <a:lnSpc>
                <a:spcPct val="100000"/>
              </a:lnSpc>
              <a:buNone/>
            </a:pPr>
            <a:r>
              <a:rPr lang="en-US" sz="6399">
                <a:solidFill>
                  <a:srgbClr val="FFFFFF"/>
                </a:solidFill>
                <a:latin typeface="Times"/>
                <a:ea typeface="Times"/>
                <a:cs typeface="Times"/>
                <a:sym typeface="Times"/>
              </a:rPr>
              <a:t>Nursing Theorist Group Presentation</a:t>
            </a:r>
          </a:p>
          <a:p>
            <a:pPr algn="ctr" rtl="0">
              <a:lnSpc>
                <a:spcPct val="100000"/>
              </a:lnSpc>
              <a:buNone/>
            </a:pPr>
            <a:r>
              <a:rPr lang="en-US" sz="3466">
                <a:solidFill>
                  <a:srgbClr val="FFFFFF"/>
                </a:solidFill>
                <a:latin typeface="Times"/>
                <a:ea typeface="Times"/>
                <a:cs typeface="Times"/>
                <a:sym typeface="Times"/>
              </a:rPr>
              <a:t> </a:t>
            </a:r>
          </a:p>
          <a:p>
            <a:pPr algn="ctr" rtl="0">
              <a:lnSpc>
                <a:spcPct val="100000"/>
              </a:lnSpc>
              <a:buNone/>
            </a:pPr>
            <a:r>
              <a:rPr lang="en-US" sz="3466" b="1" u="sng">
                <a:solidFill>
                  <a:srgbClr val="FFFFFF"/>
                </a:solidFill>
                <a:latin typeface="Times"/>
                <a:ea typeface="Times"/>
                <a:cs typeface="Times"/>
                <a:sym typeface="Times"/>
              </a:rPr>
              <a:t> </a:t>
            </a:r>
          </a:p>
          <a:p>
            <a:pPr algn="ctr" rtl="0">
              <a:lnSpc>
                <a:spcPct val="100000"/>
              </a:lnSpc>
              <a:buNone/>
            </a:pPr>
            <a:r>
              <a:rPr lang="en-US" sz="3466" b="1" u="sng">
                <a:solidFill>
                  <a:srgbClr val="FFFFFF"/>
                </a:solidFill>
                <a:latin typeface="Times"/>
                <a:ea typeface="Times"/>
                <a:cs typeface="Times"/>
                <a:sym typeface="Times"/>
              </a:rPr>
              <a:t> </a:t>
            </a:r>
          </a:p>
          <a:p>
            <a:endParaRPr/>
          </a:p>
          <a:p>
            <a:pPr algn="ctr" rtl="0">
              <a:lnSpc>
                <a:spcPct val="100000"/>
              </a:lnSpc>
              <a:buNone/>
            </a:pPr>
            <a:r>
              <a:rPr lang="en-US" sz="3466" b="1" u="sng">
                <a:solidFill>
                  <a:srgbClr val="FFFFFF"/>
                </a:solidFill>
                <a:latin typeface="Times"/>
                <a:ea typeface="Times"/>
                <a:cs typeface="Times"/>
                <a:sym typeface="Times"/>
              </a:rPr>
              <a:t>IMOGENE KING</a:t>
            </a:r>
          </a:p>
          <a:p>
            <a:pPr algn="ctr" rtl="0">
              <a:lnSpc>
                <a:spcPct val="100000"/>
              </a:lnSpc>
              <a:buNone/>
            </a:pPr>
            <a:r>
              <a:rPr lang="en-US" sz="2400" b="1" i="1">
                <a:solidFill>
                  <a:srgbClr val="FFFFFF"/>
                </a:solidFill>
                <a:latin typeface="Times"/>
                <a:ea typeface="Times"/>
                <a:cs typeface="Times"/>
                <a:sym typeface="Times"/>
              </a:rPr>
              <a:t>Interacting and Open Systems Model, and Attainment Goal Theory</a:t>
            </a:r>
          </a:p>
          <a:p>
            <a:endParaRPr/>
          </a:p>
        </p:txBody>
      </p:sp>
      <p:sp>
        <p:nvSpPr>
          <p:cNvPr id="20" name="Shape 20"/>
          <p:cNvSpPr txBox="1">
            <a:spLocks noGrp="1"/>
          </p:cNvSpPr>
          <p:nvPr>
            <p:ph type="subTitle" idx="1"/>
          </p:nvPr>
        </p:nvSpPr>
        <p:spPr>
          <a:xfrm>
            <a:off x="2270100" y="6405675"/>
            <a:ext cx="4895249" cy="1212199"/>
          </a:xfrm>
          <a:prstGeom prst="rect">
            <a:avLst/>
          </a:prstGeom>
        </p:spPr>
        <p:txBody>
          <a:bodyPr lIns="38100" tIns="38100" rIns="38100" bIns="38100" anchor="t" anchorCtr="0">
            <a:noAutofit/>
          </a:bodyPr>
          <a:lstStyle/>
          <a:p>
            <a:pPr algn="ctr" rtl="0">
              <a:lnSpc>
                <a:spcPct val="100000"/>
              </a:lnSpc>
              <a:buNone/>
            </a:pPr>
            <a:r>
              <a:rPr lang="en-US" sz="2133">
                <a:solidFill>
                  <a:srgbClr val="FFFFFF"/>
                </a:solidFill>
                <a:latin typeface="Times"/>
                <a:ea typeface="Times"/>
                <a:cs typeface="Times"/>
                <a:sym typeface="Times"/>
              </a:rPr>
              <a:t> </a:t>
            </a:r>
          </a:p>
          <a:p>
            <a:pPr algn="ctr" rtl="0">
              <a:lnSpc>
                <a:spcPct val="100000"/>
              </a:lnSpc>
              <a:buNone/>
            </a:pPr>
            <a:r>
              <a:rPr lang="en-US" sz="1600">
                <a:solidFill>
                  <a:srgbClr val="FFFFFF"/>
                </a:solidFill>
                <a:latin typeface="Times"/>
                <a:ea typeface="Times"/>
                <a:cs typeface="Times"/>
                <a:sym typeface="Times"/>
              </a:rPr>
              <a:t>Kelly Jones, Mandi Kucharek, </a:t>
            </a:r>
          </a:p>
          <a:p>
            <a:pPr algn="ctr" rtl="0">
              <a:lnSpc>
                <a:spcPct val="100000"/>
              </a:lnSpc>
              <a:buNone/>
            </a:pPr>
            <a:r>
              <a:rPr lang="en-US" sz="1600">
                <a:solidFill>
                  <a:srgbClr val="FFFFFF"/>
                </a:solidFill>
                <a:latin typeface="Times"/>
                <a:ea typeface="Times"/>
                <a:cs typeface="Times"/>
                <a:sym typeface="Times"/>
              </a:rPr>
              <a:t>Kelly Snyder, Cheryl Veres </a:t>
            </a:r>
          </a:p>
        </p:txBody>
      </p:sp>
      <p:sp>
        <p:nvSpPr>
          <p:cNvPr id="21" name="Shape 21"/>
          <p:cNvSpPr/>
          <p:nvPr/>
        </p:nvSpPr>
        <p:spPr>
          <a:xfrm>
            <a:off x="3959925" y="2638875"/>
            <a:ext cx="1551250" cy="1783300"/>
          </a:xfrm>
          <a:prstGeom prst="rect">
            <a:avLst/>
          </a:prstGeom>
          <a:blipFill>
            <a:blip r:embed="rId3"/>
            <a:stretch>
              <a:fillRect/>
            </a:stretch>
          </a:blipFill>
        </p:spPr>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Times"/>
                <a:ea typeface="Times"/>
                <a:cs typeface="Times"/>
                <a:sym typeface="Times"/>
              </a:rPr>
              <a:t>Nursing continued:</a:t>
            </a:r>
          </a:p>
        </p:txBody>
      </p:sp>
      <p:sp>
        <p:nvSpPr>
          <p:cNvPr id="83" name="Shape 83"/>
          <p:cNvSpPr txBox="1">
            <a:spLocks noGrp="1"/>
          </p:cNvSpPr>
          <p:nvPr>
            <p:ph type="body" idx="1"/>
          </p:nvPr>
        </p:nvSpPr>
        <p:spPr>
          <a:xfrm>
            <a:off x="285425" y="1422375"/>
            <a:ext cx="9616900" cy="5563374"/>
          </a:xfrm>
          <a:prstGeom prst="rect">
            <a:avLst/>
          </a:prstGeom>
        </p:spPr>
        <p:txBody>
          <a:bodyPr lIns="38100" tIns="38100" rIns="38100" bIns="38100" anchor="t" anchorCtr="0">
            <a:noAutofit/>
          </a:bodyPr>
          <a:lstStyle/>
          <a:p>
            <a:pPr marL="381000" marR="0" lvl="0" indent="-220133" rtl="0">
              <a:lnSpc>
                <a:spcPct val="100000"/>
              </a:lnSpc>
              <a:spcBef>
                <a:spcPts val="0"/>
              </a:spcBef>
              <a:spcAft>
                <a:spcPts val="0"/>
              </a:spcAft>
              <a:buClr>
                <a:srgbClr val="CC0000"/>
              </a:buClr>
              <a:buSzPct val="164609"/>
              <a:buFont typeface="Arial"/>
              <a:buChar char="•"/>
            </a:pPr>
            <a:r>
              <a:rPr lang="en-US" sz="2666">
                <a:solidFill>
                  <a:srgbClr val="CC0000"/>
                </a:solidFill>
                <a:latin typeface="Times"/>
                <a:ea typeface="Times"/>
                <a:cs typeface="Times"/>
                <a:sym typeface="Times"/>
              </a:rPr>
              <a:t>Definition:</a:t>
            </a:r>
            <a:r>
              <a:rPr lang="en-US" sz="2666">
                <a:solidFill>
                  <a:srgbClr val="FFFFFF"/>
                </a:solidFill>
                <a:latin typeface="Times"/>
                <a:ea typeface="Times"/>
                <a:cs typeface="Times"/>
                <a:sym typeface="Times"/>
              </a:rPr>
              <a:t> "A process of action, reaction, and interaction by which nurse and patient share information about their preception in the nursing situation."  and "a process of human interaction between nurse and patient whereby each perceives the other and the situation, and through communication, they set goals, explore means, and agree on means to achieve goals."  </a:t>
            </a:r>
          </a:p>
          <a:p>
            <a:pPr marL="381000" marR="0" lvl="0" indent="-220133" rtl="0">
              <a:lnSpc>
                <a:spcPct val="100000"/>
              </a:lnSpc>
              <a:spcBef>
                <a:spcPts val="0"/>
              </a:spcBef>
              <a:spcAft>
                <a:spcPts val="0"/>
              </a:spcAft>
              <a:buClr>
                <a:srgbClr val="CC0000"/>
              </a:buClr>
              <a:buSzPct val="164609"/>
              <a:buFont typeface="Arial"/>
              <a:buChar char="•"/>
            </a:pPr>
            <a:r>
              <a:rPr lang="en-US" sz="2666">
                <a:solidFill>
                  <a:srgbClr val="CC0000"/>
                </a:solidFill>
                <a:latin typeface="Times"/>
                <a:ea typeface="Times"/>
                <a:cs typeface="Times"/>
                <a:sym typeface="Times"/>
              </a:rPr>
              <a:t>Action:  </a:t>
            </a:r>
            <a:r>
              <a:rPr lang="en-US" sz="2666">
                <a:solidFill>
                  <a:srgbClr val="FFFFFF"/>
                </a:solidFill>
                <a:latin typeface="Times"/>
                <a:ea typeface="Times"/>
                <a:cs typeface="Times"/>
                <a:sym typeface="Times"/>
              </a:rPr>
              <a:t>is defined as a sequence of behaviors involving mental and physical action</a:t>
            </a:r>
          </a:p>
          <a:p>
            <a:pPr marL="381000" marR="0" lvl="0" indent="-220133" rtl="0">
              <a:lnSpc>
                <a:spcPct val="100000"/>
              </a:lnSpc>
              <a:spcBef>
                <a:spcPts val="0"/>
              </a:spcBef>
              <a:spcAft>
                <a:spcPts val="0"/>
              </a:spcAft>
              <a:buClr>
                <a:srgbClr val="CC0000"/>
              </a:buClr>
              <a:buSzPct val="164609"/>
              <a:buFont typeface="Arial"/>
              <a:buChar char="•"/>
            </a:pPr>
            <a:r>
              <a:rPr lang="en-US" sz="2666">
                <a:solidFill>
                  <a:srgbClr val="CC0000"/>
                </a:solidFill>
                <a:latin typeface="Times"/>
                <a:ea typeface="Times"/>
                <a:cs typeface="Times"/>
                <a:sym typeface="Times"/>
              </a:rPr>
              <a:t>Reaction:  </a:t>
            </a:r>
            <a:r>
              <a:rPr lang="en-US" sz="2666">
                <a:solidFill>
                  <a:srgbClr val="FFFFFF"/>
                </a:solidFill>
                <a:latin typeface="Times"/>
                <a:ea typeface="Times"/>
                <a:cs typeface="Times"/>
                <a:sym typeface="Times"/>
              </a:rPr>
              <a:t>which is considered as included in the sequence of behaviors described in action.</a:t>
            </a:r>
            <a:r>
              <a:rPr lang="en-US" sz="2666">
                <a:solidFill>
                  <a:srgbClr val="CC0000"/>
                </a:solidFill>
                <a:latin typeface="Times"/>
                <a:ea typeface="Times"/>
                <a:cs typeface="Times"/>
                <a:sym typeface="Times"/>
              </a:rPr>
              <a:t>  </a:t>
            </a:r>
          </a:p>
          <a:p>
            <a:pPr rtl="0">
              <a:lnSpc>
                <a:spcPct val="100000"/>
              </a:lnSpc>
              <a:buNone/>
            </a:pPr>
            <a:r>
              <a:rPr lang="en-US" sz="2666">
                <a:solidFill>
                  <a:srgbClr val="FFFFFF"/>
                </a:solidFill>
                <a:latin typeface="Times"/>
                <a:ea typeface="Times"/>
                <a:cs typeface="Times"/>
                <a:sym typeface="Times"/>
              </a:rPr>
              <a:t>      In addition, King discussed:</a:t>
            </a:r>
          </a:p>
          <a:p>
            <a:pPr marL="762000" marR="0" lvl="1" indent="-220133" rtl="0">
              <a:lnSpc>
                <a:spcPct val="100000"/>
              </a:lnSpc>
              <a:spcBef>
                <a:spcPts val="0"/>
              </a:spcBef>
              <a:spcAft>
                <a:spcPts val="0"/>
              </a:spcAft>
              <a:buClr>
                <a:srgbClr val="FFFFFF"/>
              </a:buClr>
              <a:buSzPct val="98765"/>
              <a:buFont typeface="Courier New"/>
              <a:buChar char="o"/>
            </a:pPr>
            <a:r>
              <a:rPr lang="en-US" sz="2666">
                <a:solidFill>
                  <a:srgbClr val="FFFFFF"/>
                </a:solidFill>
                <a:latin typeface="Times"/>
                <a:ea typeface="Times"/>
                <a:cs typeface="Times"/>
                <a:sym typeface="Times"/>
              </a:rPr>
              <a:t>(a) goal</a:t>
            </a:r>
          </a:p>
          <a:p>
            <a:pPr marL="762000" marR="0" lvl="1" indent="-220133" rtl="0">
              <a:lnSpc>
                <a:spcPct val="100000"/>
              </a:lnSpc>
              <a:spcBef>
                <a:spcPts val="0"/>
              </a:spcBef>
              <a:spcAft>
                <a:spcPts val="0"/>
              </a:spcAft>
              <a:buClr>
                <a:srgbClr val="FFFFFF"/>
              </a:buClr>
              <a:buSzPct val="98765"/>
              <a:buFont typeface="Courier New"/>
              <a:buChar char="o"/>
            </a:pPr>
            <a:r>
              <a:rPr lang="en-US" sz="2666">
                <a:solidFill>
                  <a:srgbClr val="FFFFFF"/>
                </a:solidFill>
                <a:latin typeface="Times"/>
                <a:ea typeface="Times"/>
                <a:cs typeface="Times"/>
                <a:sym typeface="Times"/>
              </a:rPr>
              <a:t>(b) domain and</a:t>
            </a:r>
          </a:p>
          <a:p>
            <a:pPr marL="762000" marR="0" lvl="1" indent="-220133" rtl="0">
              <a:lnSpc>
                <a:spcPct val="100000"/>
              </a:lnSpc>
              <a:spcBef>
                <a:spcPts val="0"/>
              </a:spcBef>
              <a:spcAft>
                <a:spcPts val="0"/>
              </a:spcAft>
              <a:buClr>
                <a:srgbClr val="FFFFFF"/>
              </a:buClr>
              <a:buSzPct val="98765"/>
              <a:buFont typeface="Courier New"/>
              <a:buChar char="o"/>
            </a:pPr>
            <a:r>
              <a:rPr lang="en-US" sz="2666">
                <a:solidFill>
                  <a:srgbClr val="FFFFFF"/>
                </a:solidFill>
                <a:latin typeface="Times"/>
                <a:ea typeface="Times"/>
                <a:cs typeface="Times"/>
                <a:sym typeface="Times"/>
              </a:rPr>
              <a:t>(c) functions of professional nurse</a:t>
            </a:r>
          </a:p>
          <a:p>
            <a:pPr rtl="0">
              <a:lnSpc>
                <a:spcPct val="100000"/>
              </a:lnSpc>
              <a:buNone/>
            </a:pPr>
            <a:r>
              <a:rPr lang="en-US" sz="2666">
                <a:solidFill>
                  <a:srgbClr val="FFFFFF"/>
                </a:solidFill>
                <a:latin typeface="Times"/>
                <a:ea typeface="Times"/>
                <a:cs typeface="Times"/>
                <a:sym typeface="Times"/>
              </a:rPr>
              <a:t> </a:t>
            </a:r>
            <a:r>
              <a:rPr lang="en-US" sz="1333">
                <a:solidFill>
                  <a:srgbClr val="FFFFFF"/>
                </a:solidFill>
                <a:latin typeface="Times"/>
                <a:ea typeface="Times"/>
                <a:cs typeface="Times"/>
                <a:sym typeface="Times"/>
              </a:rPr>
              <a:t>(</a:t>
            </a:r>
            <a:r>
              <a:rPr lang="en-US" sz="1333" u="sng">
                <a:solidFill>
                  <a:srgbClr val="99DDFF"/>
                </a:solidFill>
                <a:latin typeface="Times"/>
                <a:ea typeface="Times"/>
                <a:cs typeface="Times"/>
                <a:sym typeface="Times"/>
                <a:hlinkClick r:id="rId3"/>
              </a:rPr>
              <a:t>http://currentnursing.com/nursing_theory/goal_attainment_theory.html</a:t>
            </a:r>
            <a:r>
              <a:rPr lang="en-US" sz="1333">
                <a:solidFill>
                  <a:srgbClr val="FFFFFF"/>
                </a:solidFill>
                <a:latin typeface="Times"/>
                <a:ea typeface="Times"/>
                <a:cs typeface="Times"/>
                <a:sym typeface="Times"/>
              </a:rPr>
              <a:t>)</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p:nvPr/>
        </p:nvSpPr>
        <p:spPr>
          <a:xfrm>
            <a:off x="1809425" y="1900150"/>
            <a:ext cx="5842249" cy="3799749"/>
          </a:xfrm>
          <a:prstGeom prst="rect">
            <a:avLst/>
          </a:prstGeom>
        </p:spPr>
        <p:txBody>
          <a:bodyPr lIns="38100" tIns="38100" rIns="38100" bIns="38100" anchor="t" anchorCtr="0">
            <a:noAutofit/>
          </a:bodyPr>
          <a:lstStyle/>
          <a:p>
            <a:pPr rtl="0">
              <a:lnSpc>
                <a:spcPct val="100000"/>
              </a:lnSpc>
              <a:buNone/>
            </a:pPr>
            <a:r>
              <a:rPr lang="en-US" sz="3200">
                <a:solidFill>
                  <a:srgbClr val="FFFFFF"/>
                </a:solidFill>
                <a:latin typeface="Times"/>
                <a:ea typeface="Times"/>
                <a:cs typeface="Times"/>
                <a:sym typeface="Times"/>
              </a:rPr>
              <a:t>Imogene King's Theory of goal attainment was first introduced in the 1960's.</a:t>
            </a:r>
          </a:p>
          <a:p>
            <a:pPr rtl="0">
              <a:lnSpc>
                <a:spcPct val="100000"/>
              </a:lnSpc>
              <a:buNone/>
            </a:pPr>
            <a:r>
              <a:rPr lang="en-US" sz="3200">
                <a:solidFill>
                  <a:srgbClr val="FFFFFF"/>
                </a:solidFill>
                <a:latin typeface="Times"/>
                <a:ea typeface="Times"/>
                <a:cs typeface="Times"/>
                <a:sym typeface="Times"/>
              </a:rPr>
              <a:t> </a:t>
            </a:r>
          </a:p>
          <a:p>
            <a:pPr rtl="0">
              <a:lnSpc>
                <a:spcPct val="100000"/>
              </a:lnSpc>
              <a:buNone/>
            </a:pPr>
            <a:r>
              <a:rPr lang="en-US" sz="3200">
                <a:solidFill>
                  <a:srgbClr val="FFFFFF"/>
                </a:solidFill>
                <a:latin typeface="Times"/>
                <a:ea typeface="Times"/>
                <a:cs typeface="Times"/>
                <a:sym typeface="Times"/>
              </a:rPr>
              <a:t> </a:t>
            </a:r>
          </a:p>
          <a:p>
            <a:pPr rtl="0">
              <a:lnSpc>
                <a:spcPct val="100000"/>
              </a:lnSpc>
              <a:buNone/>
            </a:pPr>
            <a:r>
              <a:rPr lang="en-US" sz="3200">
                <a:solidFill>
                  <a:srgbClr val="FFFFFF"/>
                </a:solidFill>
                <a:latin typeface="Times"/>
                <a:ea typeface="Times"/>
                <a:cs typeface="Times"/>
                <a:sym typeface="Times"/>
              </a:rPr>
              <a:t> </a:t>
            </a:r>
          </a:p>
          <a:p>
            <a:pPr rtl="0">
              <a:lnSpc>
                <a:spcPct val="100000"/>
              </a:lnSpc>
              <a:buNone/>
            </a:pPr>
            <a:r>
              <a:rPr lang="en-US" sz="3200">
                <a:solidFill>
                  <a:srgbClr val="FFFFFF"/>
                </a:solidFill>
                <a:latin typeface="Times"/>
                <a:ea typeface="Times"/>
                <a:cs typeface="Times"/>
                <a:sym typeface="Times"/>
              </a:rPr>
              <a:t> </a:t>
            </a:r>
          </a:p>
          <a:p>
            <a:pPr rtl="0">
              <a:lnSpc>
                <a:spcPct val="100000"/>
              </a:lnSpc>
              <a:buNone/>
            </a:pPr>
            <a:r>
              <a:rPr lang="en-US" sz="1312">
                <a:solidFill>
                  <a:srgbClr val="FFFFFF"/>
                </a:solidFill>
                <a:latin typeface="Times"/>
                <a:ea typeface="Times"/>
                <a:cs typeface="Times"/>
                <a:sym typeface="Times"/>
              </a:rPr>
              <a:t>( http://nursing-theory.org/nursing-theorist/Imogene-King.php)</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04800" y="236625"/>
            <a:ext cx="9563924" cy="904374"/>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Times"/>
                <a:ea typeface="Times"/>
                <a:cs typeface="Times"/>
                <a:sym typeface="Times"/>
              </a:rPr>
              <a:t>Concept of Goal Attainment Thoery</a:t>
            </a:r>
          </a:p>
          <a:p>
            <a:endParaRPr/>
          </a:p>
        </p:txBody>
      </p:sp>
      <p:sp>
        <p:nvSpPr>
          <p:cNvPr id="94" name="Shape 94"/>
          <p:cNvSpPr txBox="1">
            <a:spLocks noGrp="1"/>
          </p:cNvSpPr>
          <p:nvPr>
            <p:ph type="body" idx="1"/>
          </p:nvPr>
        </p:nvSpPr>
        <p:spPr>
          <a:xfrm>
            <a:off x="77175" y="1092975"/>
            <a:ext cx="9701675" cy="6828474"/>
          </a:xfrm>
          <a:prstGeom prst="rect">
            <a:avLst/>
          </a:prstGeom>
        </p:spPr>
        <p:txBody>
          <a:bodyPr lIns="38100" tIns="38100" rIns="38100" bIns="38100" anchor="t" anchorCtr="0">
            <a:noAutofit/>
          </a:bodyPr>
          <a:lstStyle/>
          <a:p>
            <a:pPr marL="381000" marR="0" lvl="0" indent="-200675" rtl="0">
              <a:lnSpc>
                <a:spcPct val="100000"/>
              </a:lnSpc>
              <a:spcBef>
                <a:spcPts val="0"/>
              </a:spcBef>
              <a:spcAft>
                <a:spcPts val="0"/>
              </a:spcAft>
              <a:buClr>
                <a:srgbClr val="FFFFFF"/>
              </a:buClr>
              <a:buSzPct val="163906"/>
              <a:buFont typeface="Arial"/>
              <a:buChar char="•"/>
            </a:pPr>
            <a:r>
              <a:rPr lang="en-US" sz="2360">
                <a:solidFill>
                  <a:srgbClr val="FFFFFF"/>
                </a:solidFill>
                <a:latin typeface="Times"/>
                <a:ea typeface="Times"/>
                <a:cs typeface="Times"/>
                <a:sym typeface="Times"/>
              </a:rPr>
              <a:t>The nurse and patient communicate information, set goals together, and then take action to achieve those goals.</a:t>
            </a:r>
          </a:p>
          <a:p>
            <a:pPr marL="381000" marR="0" lvl="0" indent="-200675" rtl="0">
              <a:lnSpc>
                <a:spcPct val="100000"/>
              </a:lnSpc>
              <a:spcBef>
                <a:spcPts val="0"/>
              </a:spcBef>
              <a:spcAft>
                <a:spcPts val="0"/>
              </a:spcAft>
              <a:buClr>
                <a:srgbClr val="FFFFFF"/>
              </a:buClr>
              <a:buSzPct val="163906"/>
              <a:buFont typeface="Arial"/>
              <a:buChar char="•"/>
            </a:pPr>
            <a:r>
              <a:rPr lang="en-US" sz="2360">
                <a:solidFill>
                  <a:srgbClr val="FFFFFF"/>
                </a:solidFill>
                <a:latin typeface="Times"/>
                <a:ea typeface="Times"/>
                <a:cs typeface="Times"/>
                <a:sym typeface="Times"/>
              </a:rPr>
              <a:t>An interpersonal relationship that allows a person to grow and develop in order to attain certain life goals.</a:t>
            </a:r>
          </a:p>
          <a:p>
            <a:pPr marL="762000" marR="0" lvl="1" indent="-200675" rtl="0">
              <a:lnSpc>
                <a:spcPct val="100000"/>
              </a:lnSpc>
              <a:spcBef>
                <a:spcPts val="0"/>
              </a:spcBef>
              <a:spcAft>
                <a:spcPts val="0"/>
              </a:spcAft>
              <a:buClr>
                <a:srgbClr val="FFFFFF"/>
              </a:buClr>
              <a:buSzPct val="98343"/>
              <a:buFont typeface="Courier New"/>
              <a:buChar char="o"/>
            </a:pPr>
            <a:r>
              <a:rPr lang="en-US" sz="2360">
                <a:solidFill>
                  <a:srgbClr val="FFFFFF"/>
                </a:solidFill>
                <a:latin typeface="Times"/>
                <a:ea typeface="Times"/>
                <a:cs typeface="Times"/>
                <a:sym typeface="Times"/>
              </a:rPr>
              <a:t>Factors that affect the attainment of goals</a:t>
            </a:r>
          </a:p>
          <a:p>
            <a:pPr marL="1143000" marR="0" lvl="2" indent="-200675" rtl="0">
              <a:lnSpc>
                <a:spcPct val="100000"/>
              </a:lnSpc>
              <a:spcBef>
                <a:spcPts val="0"/>
              </a:spcBef>
              <a:spcAft>
                <a:spcPts val="0"/>
              </a:spcAft>
              <a:buClr>
                <a:srgbClr val="FFFFFF"/>
              </a:buClr>
              <a:buSzPct val="98343"/>
              <a:buFont typeface="Wingdings"/>
              <a:buChar char="§"/>
            </a:pPr>
            <a:r>
              <a:rPr lang="en-US" sz="2360">
                <a:solidFill>
                  <a:srgbClr val="FFFFFF"/>
                </a:solidFill>
                <a:latin typeface="Times"/>
                <a:ea typeface="Times"/>
                <a:cs typeface="Times"/>
                <a:sym typeface="Times"/>
              </a:rPr>
              <a:t>Roles</a:t>
            </a:r>
          </a:p>
          <a:p>
            <a:pPr marL="1143000" marR="0" lvl="2" indent="-200675" rtl="0">
              <a:lnSpc>
                <a:spcPct val="100000"/>
              </a:lnSpc>
              <a:spcBef>
                <a:spcPts val="0"/>
              </a:spcBef>
              <a:spcAft>
                <a:spcPts val="0"/>
              </a:spcAft>
              <a:buClr>
                <a:srgbClr val="FFFFFF"/>
              </a:buClr>
              <a:buSzPct val="98343"/>
              <a:buFont typeface="Wingdings"/>
              <a:buChar char="§"/>
            </a:pPr>
            <a:r>
              <a:rPr lang="en-US" sz="2360">
                <a:solidFill>
                  <a:srgbClr val="FFFFFF"/>
                </a:solidFill>
                <a:latin typeface="Times"/>
                <a:ea typeface="Times"/>
                <a:cs typeface="Times"/>
                <a:sym typeface="Times"/>
              </a:rPr>
              <a:t>Stress</a:t>
            </a:r>
          </a:p>
          <a:p>
            <a:pPr marL="1143000" marR="0" lvl="2" indent="-200675" rtl="0">
              <a:lnSpc>
                <a:spcPct val="100000"/>
              </a:lnSpc>
              <a:spcBef>
                <a:spcPts val="0"/>
              </a:spcBef>
              <a:spcAft>
                <a:spcPts val="0"/>
              </a:spcAft>
              <a:buClr>
                <a:srgbClr val="FFFFFF"/>
              </a:buClr>
              <a:buSzPct val="98343"/>
              <a:buFont typeface="Wingdings"/>
              <a:buChar char="§"/>
            </a:pPr>
            <a:r>
              <a:rPr lang="en-US" sz="2360">
                <a:solidFill>
                  <a:srgbClr val="FFFFFF"/>
                </a:solidFill>
                <a:latin typeface="Times"/>
                <a:ea typeface="Times"/>
                <a:cs typeface="Times"/>
                <a:sym typeface="Times"/>
              </a:rPr>
              <a:t>Space</a:t>
            </a:r>
          </a:p>
          <a:p>
            <a:pPr marL="1143000" marR="0" lvl="2" indent="-200675" rtl="0">
              <a:lnSpc>
                <a:spcPct val="100000"/>
              </a:lnSpc>
              <a:spcBef>
                <a:spcPts val="0"/>
              </a:spcBef>
              <a:spcAft>
                <a:spcPts val="0"/>
              </a:spcAft>
              <a:buClr>
                <a:srgbClr val="FFFFFF"/>
              </a:buClr>
              <a:buSzPct val="98343"/>
              <a:buFont typeface="Wingdings"/>
              <a:buChar char="§"/>
            </a:pPr>
            <a:r>
              <a:rPr lang="en-US" sz="2360">
                <a:solidFill>
                  <a:srgbClr val="FFFFFF"/>
                </a:solidFill>
                <a:latin typeface="Times"/>
                <a:ea typeface="Times"/>
                <a:cs typeface="Times"/>
                <a:sym typeface="Times"/>
              </a:rPr>
              <a:t>Time</a:t>
            </a:r>
          </a:p>
          <a:p>
            <a:endParaRPr/>
          </a:p>
          <a:p>
            <a:endParaRPr/>
          </a:p>
          <a:p>
            <a:endParaRPr/>
          </a:p>
          <a:p>
            <a:endParaRPr/>
          </a:p>
          <a:p>
            <a:endParaRPr/>
          </a:p>
          <a:p>
            <a:endParaRPr/>
          </a:p>
          <a:p>
            <a:endParaRPr/>
          </a:p>
          <a:p>
            <a:endParaRPr/>
          </a:p>
          <a:p>
            <a:pPr rtl="0">
              <a:lnSpc>
                <a:spcPct val="100000"/>
              </a:lnSpc>
              <a:buNone/>
            </a:pPr>
            <a:r>
              <a:rPr lang="en-US" sz="1333">
                <a:solidFill>
                  <a:srgbClr val="FFFFFF"/>
                </a:solidFill>
                <a:latin typeface="Times"/>
                <a:ea typeface="Times"/>
                <a:cs typeface="Times"/>
                <a:sym typeface="Times"/>
              </a:rPr>
              <a:t>http://nursing-theory.org/nursing-theorists/Imogene-King.php</a:t>
            </a:r>
          </a:p>
          <a:p>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Times"/>
                <a:ea typeface="Times"/>
                <a:cs typeface="Times"/>
                <a:sym typeface="Times"/>
              </a:rPr>
              <a:t>Concepts for personal systems</a:t>
            </a:r>
          </a:p>
        </p:txBody>
      </p:sp>
      <p:sp>
        <p:nvSpPr>
          <p:cNvPr id="100" name="Shape 100"/>
          <p:cNvSpPr txBox="1">
            <a:spLocks noGrp="1"/>
          </p:cNvSpPr>
          <p:nvPr>
            <p:ph type="body" idx="1"/>
          </p:nvPr>
        </p:nvSpPr>
        <p:spPr>
          <a:xfrm>
            <a:off x="71050" y="1101500"/>
            <a:ext cx="9694825" cy="6504650"/>
          </a:xfrm>
          <a:prstGeom prst="rect">
            <a:avLst/>
          </a:prstGeom>
        </p:spPr>
        <p:txBody>
          <a:bodyPr lIns="38100" tIns="38100" rIns="38100" bIns="38100" anchor="t" anchorCtr="0">
            <a:noAutofit/>
          </a:bodyPr>
          <a:lstStyle/>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Personal system</a:t>
            </a:r>
          </a:p>
          <a:p>
            <a:pPr marL="762000" marR="0" lvl="1" indent="-220133" rtl="0">
              <a:lnSpc>
                <a:spcPct val="100000"/>
              </a:lnSpc>
              <a:spcBef>
                <a:spcPts val="0"/>
              </a:spcBef>
              <a:spcAft>
                <a:spcPts val="0"/>
              </a:spcAft>
              <a:buClr>
                <a:srgbClr val="FFFFFF"/>
              </a:buClr>
              <a:buSzPct val="98765"/>
              <a:buFont typeface="Courier New"/>
              <a:buChar char="o"/>
            </a:pPr>
            <a:r>
              <a:rPr lang="en-US" sz="2666">
                <a:solidFill>
                  <a:srgbClr val="FFFFFF"/>
                </a:solidFill>
                <a:latin typeface="Times"/>
                <a:ea typeface="Times"/>
                <a:cs typeface="Times"/>
                <a:sym typeface="Times"/>
              </a:rPr>
              <a:t>perception, self growth and development, body image, space, and time.</a:t>
            </a:r>
          </a:p>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Interpersonal system</a:t>
            </a:r>
          </a:p>
          <a:p>
            <a:pPr marL="762000" marR="0" lvl="1" indent="-220133" rtl="0">
              <a:lnSpc>
                <a:spcPct val="100000"/>
              </a:lnSpc>
              <a:spcBef>
                <a:spcPts val="0"/>
              </a:spcBef>
              <a:spcAft>
                <a:spcPts val="0"/>
              </a:spcAft>
              <a:buClr>
                <a:srgbClr val="FFFFFF"/>
              </a:buClr>
              <a:buSzPct val="98765"/>
              <a:buFont typeface="Courier New"/>
              <a:buChar char="o"/>
            </a:pPr>
            <a:r>
              <a:rPr lang="en-US" sz="2666">
                <a:solidFill>
                  <a:srgbClr val="FFFFFF"/>
                </a:solidFill>
                <a:latin typeface="Times"/>
                <a:ea typeface="Times"/>
                <a:cs typeface="Times"/>
                <a:sym typeface="Times"/>
              </a:rPr>
              <a:t>interaction, communication, transaction, role, and stress.</a:t>
            </a:r>
          </a:p>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Social system</a:t>
            </a:r>
          </a:p>
          <a:p>
            <a:pPr marL="762000" marR="0" lvl="1" indent="-220133" rtl="0">
              <a:lnSpc>
                <a:spcPct val="100000"/>
              </a:lnSpc>
              <a:spcBef>
                <a:spcPts val="0"/>
              </a:spcBef>
              <a:spcAft>
                <a:spcPts val="0"/>
              </a:spcAft>
              <a:buClr>
                <a:srgbClr val="FFFFFF"/>
              </a:buClr>
              <a:buSzPct val="98765"/>
              <a:buFont typeface="Courier New"/>
              <a:buChar char="o"/>
            </a:pPr>
            <a:r>
              <a:rPr lang="en-US" sz="2666">
                <a:solidFill>
                  <a:srgbClr val="FFFFFF"/>
                </a:solidFill>
                <a:latin typeface="Times"/>
                <a:ea typeface="Times"/>
                <a:cs typeface="Times"/>
                <a:sym typeface="Times"/>
              </a:rPr>
              <a:t>organization, authority, power, status, and decision making.</a:t>
            </a:r>
          </a:p>
          <a:p>
            <a:endParaRPr/>
          </a:p>
          <a:p>
            <a:endParaRPr/>
          </a:p>
          <a:p>
            <a:endParaRPr/>
          </a:p>
          <a:p>
            <a:endParaRPr/>
          </a:p>
          <a:p>
            <a:endParaRPr/>
          </a:p>
          <a:p>
            <a:endParaRPr/>
          </a:p>
          <a:p>
            <a:endParaRPr/>
          </a:p>
          <a:p>
            <a:endParaRPr/>
          </a:p>
          <a:p>
            <a:endParaRPr/>
          </a:p>
          <a:p>
            <a:pPr rtl="0">
              <a:lnSpc>
                <a:spcPct val="100000"/>
              </a:lnSpc>
              <a:buNone/>
            </a:pPr>
            <a:r>
              <a:rPr lang="en-US" sz="1333">
                <a:solidFill>
                  <a:srgbClr val="FFFFFF"/>
                </a:solidFill>
                <a:latin typeface="Times"/>
                <a:ea typeface="Times"/>
                <a:cs typeface="Times"/>
                <a:sym typeface="Times"/>
              </a:rPr>
              <a:t>http://nursing-theory.org/theories-and-models/king-theory-of-goal-attainment.php</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Times"/>
                <a:ea typeface="Times"/>
                <a:cs typeface="Times"/>
                <a:sym typeface="Times"/>
              </a:rPr>
              <a:t>Concepts cont...</a:t>
            </a:r>
          </a:p>
        </p:txBody>
      </p:sp>
      <p:sp>
        <p:nvSpPr>
          <p:cNvPr id="106" name="Shape 106"/>
          <p:cNvSpPr txBox="1">
            <a:spLocks noGrp="1"/>
          </p:cNvSpPr>
          <p:nvPr>
            <p:ph type="body" idx="1"/>
          </p:nvPr>
        </p:nvSpPr>
        <p:spPr>
          <a:xfrm>
            <a:off x="101600" y="1015975"/>
            <a:ext cx="9625725" cy="6174599"/>
          </a:xfrm>
          <a:prstGeom prst="rect">
            <a:avLst/>
          </a:prstGeom>
        </p:spPr>
        <p:txBody>
          <a:bodyPr lIns="38100" tIns="38100" rIns="38100" bIns="38100" anchor="t" anchorCtr="0">
            <a:noAutofit/>
          </a:bodyPr>
          <a:lstStyle/>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Personal- If perceptual interaction accuracy is present in nurse-patient interactions, transaction will occur. </a:t>
            </a:r>
          </a:p>
          <a:p>
            <a:pPr marL="762000" marR="0" lvl="1" indent="-220133" rtl="0">
              <a:lnSpc>
                <a:spcPct val="100000"/>
              </a:lnSpc>
              <a:spcBef>
                <a:spcPts val="0"/>
              </a:spcBef>
              <a:spcAft>
                <a:spcPts val="0"/>
              </a:spcAft>
              <a:buClr>
                <a:srgbClr val="FFFFFF"/>
              </a:buClr>
              <a:buSzPct val="98765"/>
              <a:buFont typeface="Courier New"/>
              <a:buChar char="o"/>
            </a:pPr>
            <a:r>
              <a:rPr lang="en-US" sz="2666">
                <a:solidFill>
                  <a:srgbClr val="FFFFFF"/>
                </a:solidFill>
                <a:latin typeface="Times"/>
                <a:ea typeface="Times"/>
                <a:cs typeface="Times"/>
                <a:sym typeface="Times"/>
              </a:rPr>
              <a:t>If the nurse and patient make transaction, the goal or goals will be achieved.</a:t>
            </a:r>
          </a:p>
          <a:p>
            <a:pPr marL="1143000" marR="0" lvl="2" indent="-220133" rtl="0">
              <a:lnSpc>
                <a:spcPct val="100000"/>
              </a:lnSpc>
              <a:spcBef>
                <a:spcPts val="0"/>
              </a:spcBef>
              <a:spcAft>
                <a:spcPts val="0"/>
              </a:spcAft>
              <a:buClr>
                <a:srgbClr val="FFFFFF"/>
              </a:buClr>
              <a:buSzPct val="98765"/>
              <a:buFont typeface="Wingdings"/>
              <a:buChar char="§"/>
            </a:pPr>
            <a:r>
              <a:rPr lang="en-US" sz="2666">
                <a:solidFill>
                  <a:srgbClr val="FFFFFF"/>
                </a:solidFill>
                <a:latin typeface="Times"/>
                <a:ea typeface="Times"/>
                <a:cs typeface="Times"/>
                <a:sym typeface="Times"/>
              </a:rPr>
              <a:t>If the goal or goals are achieved, satisfaction will occur.</a:t>
            </a:r>
          </a:p>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Personal- If role expectations and role performance as perceived by the nurse and patient, growth and development will be enhanced.</a:t>
            </a:r>
          </a:p>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Interpersonal- If role conflict is experienced by ether the nurse or the patient (or both), stress in the nurse-patient interaction will occur.</a:t>
            </a:r>
          </a:p>
          <a:p>
            <a:pPr marL="762000" marR="0" lvl="1" indent="-220133" rtl="0">
              <a:lnSpc>
                <a:spcPct val="100000"/>
              </a:lnSpc>
              <a:spcBef>
                <a:spcPts val="0"/>
              </a:spcBef>
              <a:spcAft>
                <a:spcPts val="0"/>
              </a:spcAft>
              <a:buClr>
                <a:srgbClr val="FFFFFF"/>
              </a:buClr>
              <a:buSzPct val="98765"/>
              <a:buFont typeface="Courier New"/>
              <a:buChar char="o"/>
            </a:pPr>
            <a:r>
              <a:rPr lang="en-US" sz="2666">
                <a:solidFill>
                  <a:srgbClr val="FFFFFF"/>
                </a:solidFill>
                <a:latin typeface="Times"/>
                <a:ea typeface="Times"/>
                <a:cs typeface="Times"/>
                <a:sym typeface="Times"/>
              </a:rPr>
              <a:t>If a nurse with special knowledge communicates appropriate information to the patient, mutual goal-setting and goal achievement will occur.</a:t>
            </a:r>
          </a:p>
          <a:p>
            <a:endParaRPr/>
          </a:p>
          <a:p>
            <a:endParaRPr/>
          </a:p>
          <a:p>
            <a:endParaRPr/>
          </a:p>
          <a:p>
            <a:endParaRPr/>
          </a:p>
          <a:p>
            <a:endParaRPr/>
          </a:p>
          <a:p>
            <a:pPr rtl="0">
              <a:lnSpc>
                <a:spcPct val="100000"/>
              </a:lnSpc>
              <a:buNone/>
            </a:pPr>
            <a:r>
              <a:rPr lang="en-US" sz="1600">
                <a:solidFill>
                  <a:srgbClr val="FFFFFF"/>
                </a:solidFill>
                <a:latin typeface="Times"/>
                <a:ea typeface="Times"/>
                <a:cs typeface="Times"/>
                <a:sym typeface="Times"/>
              </a:rPr>
              <a:t>(h</a:t>
            </a:r>
            <a:r>
              <a:rPr lang="en-US" sz="1600" u="sng">
                <a:solidFill>
                  <a:srgbClr val="99DDFF"/>
                </a:solidFill>
                <a:latin typeface="Times"/>
                <a:ea typeface="Times"/>
                <a:cs typeface="Times"/>
                <a:sym typeface="Times"/>
                <a:hlinkClick r:id="rId3"/>
              </a:rPr>
              <a:t>ttp://nursing-theory.org/theories-and-models/king-theory-of-goal-attainment.php</a:t>
            </a:r>
            <a:r>
              <a:rPr lang="en-US" sz="1600">
                <a:solidFill>
                  <a:srgbClr val="FFFFFF"/>
                </a:solidFill>
                <a:latin typeface="Times"/>
                <a:ea typeface="Times"/>
                <a:cs typeface="Times"/>
                <a:sym typeface="Times"/>
              </a:rPr>
              <a:t>)</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90625" y="268175"/>
            <a:ext cx="9499799" cy="971074"/>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Times"/>
                <a:ea typeface="Times"/>
                <a:cs typeface="Times"/>
                <a:sym typeface="Times"/>
              </a:rPr>
              <a:t>According to King...</a:t>
            </a:r>
          </a:p>
        </p:txBody>
      </p:sp>
      <p:sp>
        <p:nvSpPr>
          <p:cNvPr id="112" name="Shape 112"/>
          <p:cNvSpPr txBox="1">
            <a:spLocks noGrp="1"/>
          </p:cNvSpPr>
          <p:nvPr>
            <p:ph type="body" idx="1"/>
          </p:nvPr>
        </p:nvSpPr>
        <p:spPr>
          <a:xfrm>
            <a:off x="77175" y="1092975"/>
            <a:ext cx="9701675" cy="6123300"/>
          </a:xfrm>
          <a:prstGeom prst="rect">
            <a:avLst/>
          </a:prstGeom>
        </p:spPr>
        <p:txBody>
          <a:bodyPr lIns="38100" tIns="38100" rIns="38100" bIns="38100" anchor="t" anchorCtr="0">
            <a:noAutofit/>
          </a:bodyPr>
          <a:lstStyle/>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The patient is a social being who has three fundamental needs:</a:t>
            </a:r>
          </a:p>
          <a:p>
            <a:pPr marL="762000" marR="0" lvl="1" indent="-220133" rtl="0">
              <a:lnSpc>
                <a:spcPct val="100000"/>
              </a:lnSpc>
              <a:spcBef>
                <a:spcPts val="0"/>
              </a:spcBef>
              <a:spcAft>
                <a:spcPts val="0"/>
              </a:spcAft>
              <a:buClr>
                <a:srgbClr val="FFFFFF"/>
              </a:buClr>
              <a:buSzPct val="98765"/>
              <a:buFont typeface="Courier New"/>
              <a:buChar char="o"/>
            </a:pPr>
            <a:r>
              <a:rPr lang="en-US" sz="2666">
                <a:solidFill>
                  <a:srgbClr val="FFFFFF"/>
                </a:solidFill>
                <a:latin typeface="Times"/>
                <a:ea typeface="Times"/>
                <a:cs typeface="Times"/>
                <a:sym typeface="Times"/>
              </a:rPr>
              <a:t>the need for health information</a:t>
            </a:r>
          </a:p>
          <a:p>
            <a:pPr marL="762000" marR="0" lvl="1" indent="-220133" rtl="0">
              <a:lnSpc>
                <a:spcPct val="100000"/>
              </a:lnSpc>
              <a:spcBef>
                <a:spcPts val="0"/>
              </a:spcBef>
              <a:spcAft>
                <a:spcPts val="0"/>
              </a:spcAft>
              <a:buClr>
                <a:srgbClr val="FFFFFF"/>
              </a:buClr>
              <a:buSzPct val="98765"/>
              <a:buFont typeface="Courier New"/>
              <a:buChar char="o"/>
            </a:pPr>
            <a:r>
              <a:rPr lang="en-US" sz="2666">
                <a:solidFill>
                  <a:srgbClr val="FFFFFF"/>
                </a:solidFill>
                <a:latin typeface="Times"/>
                <a:ea typeface="Times"/>
                <a:cs typeface="Times"/>
                <a:sym typeface="Times"/>
              </a:rPr>
              <a:t>the need for care that seeks to prevent illness</a:t>
            </a:r>
          </a:p>
          <a:p>
            <a:pPr marL="762000" marR="0" lvl="1" indent="-220133" rtl="0">
              <a:lnSpc>
                <a:spcPct val="100000"/>
              </a:lnSpc>
              <a:spcBef>
                <a:spcPts val="0"/>
              </a:spcBef>
              <a:spcAft>
                <a:spcPts val="0"/>
              </a:spcAft>
              <a:buClr>
                <a:srgbClr val="FFFFFF"/>
              </a:buClr>
              <a:buSzPct val="98765"/>
              <a:buFont typeface="Courier New"/>
              <a:buChar char="o"/>
            </a:pPr>
            <a:r>
              <a:rPr lang="en-US" sz="2666">
                <a:solidFill>
                  <a:srgbClr val="FFFFFF"/>
                </a:solidFill>
                <a:latin typeface="Times"/>
                <a:ea typeface="Times"/>
                <a:cs typeface="Times"/>
                <a:sym typeface="Times"/>
              </a:rPr>
              <a:t>the need for care when the patient is unable to help him or herself</a:t>
            </a:r>
          </a:p>
          <a:p>
            <a:endParaRPr/>
          </a:p>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Also health is involving life experiences of the patient, which includes adjusting to stressors in the internal and external environment by using resources available.  </a:t>
            </a:r>
          </a:p>
          <a:p>
            <a:endParaRPr/>
          </a:p>
          <a:p>
            <a:endParaRPr/>
          </a:p>
          <a:p>
            <a:endParaRPr/>
          </a:p>
          <a:p>
            <a:endParaRPr/>
          </a:p>
          <a:p>
            <a:endParaRPr/>
          </a:p>
          <a:p>
            <a:endParaRPr/>
          </a:p>
          <a:p>
            <a:pPr rtl="0">
              <a:lnSpc>
                <a:spcPct val="100000"/>
              </a:lnSpc>
              <a:buNone/>
            </a:pPr>
            <a:r>
              <a:rPr lang="en-US" sz="1333">
                <a:solidFill>
                  <a:srgbClr val="FFFFFF"/>
                </a:solidFill>
                <a:latin typeface="Times"/>
                <a:ea typeface="Times"/>
                <a:cs typeface="Times"/>
                <a:sym typeface="Times"/>
              </a:rPr>
              <a:t>http://nursing-theory.org/nursing-theorists/Imogene-King.php</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299275" y="299750"/>
            <a:ext cx="9621849" cy="1022775"/>
          </a:xfrm>
          <a:prstGeom prst="rect">
            <a:avLst/>
          </a:prstGeom>
        </p:spPr>
        <p:txBody>
          <a:bodyPr lIns="38100" tIns="38100" rIns="38100" bIns="38100" anchor="t" anchorCtr="0">
            <a:noAutofit/>
          </a:bodyPr>
          <a:lstStyle/>
          <a:p>
            <a:pPr rtl="0">
              <a:lnSpc>
                <a:spcPct val="100000"/>
              </a:lnSpc>
              <a:buNone/>
            </a:pPr>
            <a:r>
              <a:rPr lang="en-US" sz="3200">
                <a:solidFill>
                  <a:srgbClr val="FFFFFF"/>
                </a:solidFill>
                <a:latin typeface="Times"/>
                <a:ea typeface="Times"/>
                <a:cs typeface="Times"/>
                <a:sym typeface="Times"/>
              </a:rPr>
              <a:t>Can The Theory of Goal Attainment be implemented in the emergency department? </a:t>
            </a:r>
          </a:p>
        </p:txBody>
      </p:sp>
      <p:sp>
        <p:nvSpPr>
          <p:cNvPr id="118" name="Shape 118"/>
          <p:cNvSpPr txBox="1">
            <a:spLocks noGrp="1"/>
          </p:cNvSpPr>
          <p:nvPr>
            <p:ph type="body" idx="1"/>
          </p:nvPr>
        </p:nvSpPr>
        <p:spPr>
          <a:xfrm>
            <a:off x="101600" y="1320800"/>
            <a:ext cx="9647674" cy="6134325"/>
          </a:xfrm>
          <a:prstGeom prst="rect">
            <a:avLst/>
          </a:prstGeom>
        </p:spPr>
        <p:txBody>
          <a:bodyPr lIns="38100" tIns="38100" rIns="38100" bIns="38100" anchor="t" anchorCtr="0">
            <a:noAutofit/>
          </a:bodyPr>
          <a:lstStyle/>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A busy emergency department often creates an intimidating environment for patients and they may feel threatened, or feel that they have no control over decisions that affect their care.</a:t>
            </a:r>
          </a:p>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The primary complaint of emergency room patients is the length of waiting time.  Waiting two hours may seem like an eternity for the patient, but for the nurse, time passes swiftly.</a:t>
            </a:r>
          </a:p>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In an environment that requires one to be reactive and responsive, clients often perceive the nurses as being too busy or too hurried (Williams, 2001).</a:t>
            </a:r>
          </a:p>
          <a:p>
            <a:endParaRPr/>
          </a:p>
          <a:p>
            <a:endParaRPr/>
          </a:p>
          <a:p>
            <a:endParaRPr/>
          </a:p>
          <a:p>
            <a:endParaRPr/>
          </a:p>
          <a:p>
            <a:endParaRPr/>
          </a:p>
          <a:p>
            <a:endParaRPr/>
          </a:p>
          <a:p>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285425" y="1930400"/>
            <a:ext cx="9620424" cy="5388850"/>
          </a:xfrm>
          <a:prstGeom prst="rect">
            <a:avLst/>
          </a:prstGeom>
        </p:spPr>
        <p:txBody>
          <a:bodyPr lIns="38100" tIns="38100" rIns="38100" bIns="38100" anchor="t" anchorCtr="0">
            <a:noAutofit/>
          </a:bodyPr>
          <a:lstStyle/>
          <a:p>
            <a:pPr marL="381000" marR="0" lvl="0" indent="-168655" algn="l" rtl="0">
              <a:lnSpc>
                <a:spcPct val="100000"/>
              </a:lnSpc>
              <a:spcBef>
                <a:spcPts val="0"/>
              </a:spcBef>
              <a:spcAft>
                <a:spcPts val="0"/>
              </a:spcAft>
              <a:buClr>
                <a:srgbClr val="FFFFFF"/>
              </a:buClr>
              <a:buSzPct val="162807"/>
              <a:buFont typeface="Arial"/>
              <a:buChar char="•"/>
            </a:pPr>
            <a:r>
              <a:rPr lang="en-US" sz="1856" i="0">
                <a:solidFill>
                  <a:srgbClr val="FFFFFF"/>
                </a:solidFill>
                <a:latin typeface="Times"/>
                <a:ea typeface="Times"/>
                <a:cs typeface="Times"/>
                <a:sym typeface="Times"/>
              </a:rPr>
              <a:t>Remember that: "An individual's perceptions of self, of body image, of time and space influence the way he or she responds to persons, objects, and events in his or her life span, experiences with changes in structure and function of their bodies over time influence  their perceptions of self" (King, 1981),(Williams, 2001).</a:t>
            </a:r>
          </a:p>
          <a:p>
            <a:pPr marL="381000" marR="0" lvl="0" indent="-168655" algn="l" rtl="0">
              <a:lnSpc>
                <a:spcPct val="100000"/>
              </a:lnSpc>
              <a:spcBef>
                <a:spcPts val="0"/>
              </a:spcBef>
              <a:spcAft>
                <a:spcPts val="0"/>
              </a:spcAft>
              <a:buClr>
                <a:srgbClr val="FFFFFF"/>
              </a:buClr>
              <a:buSzPct val="162807"/>
              <a:buFont typeface="Arial"/>
              <a:buChar char="•"/>
            </a:pPr>
            <a:r>
              <a:rPr lang="en-US" sz="1856" i="0">
                <a:solidFill>
                  <a:srgbClr val="FFFFFF"/>
                </a:solidFill>
                <a:latin typeface="Times"/>
                <a:ea typeface="Times"/>
                <a:cs typeface="Times"/>
                <a:sym typeface="Times"/>
              </a:rPr>
              <a:t>King used ten major concepts from the personal and interpersonal system to support the Theory of Goal Attainment:</a:t>
            </a:r>
          </a:p>
          <a:p>
            <a:pPr marL="762000" marR="0" lvl="1" indent="-168655" algn="l" rtl="0">
              <a:lnSpc>
                <a:spcPct val="100000"/>
              </a:lnSpc>
              <a:spcBef>
                <a:spcPts val="0"/>
              </a:spcBef>
              <a:spcAft>
                <a:spcPts val="0"/>
              </a:spcAft>
              <a:buClr>
                <a:srgbClr val="FFFFFF"/>
              </a:buClr>
              <a:buSzPct val="97684"/>
              <a:buFont typeface="Courier New"/>
              <a:buChar char="o"/>
            </a:pPr>
            <a:r>
              <a:rPr lang="en-US" sz="1856" i="0">
                <a:solidFill>
                  <a:srgbClr val="FFFFFF"/>
                </a:solidFill>
                <a:latin typeface="Times"/>
                <a:ea typeface="Times"/>
                <a:cs typeface="Times"/>
                <a:sym typeface="Times"/>
              </a:rPr>
              <a:t>Human interactions and perception-  clients often perceive nurses as being too busy or hurries, nurses need to be aware of how they present themselves to their clients.</a:t>
            </a:r>
          </a:p>
          <a:p>
            <a:pPr marL="762000" marR="0" lvl="1" indent="-168655" algn="l" rtl="0">
              <a:lnSpc>
                <a:spcPct val="100000"/>
              </a:lnSpc>
              <a:spcBef>
                <a:spcPts val="0"/>
              </a:spcBef>
              <a:spcAft>
                <a:spcPts val="0"/>
              </a:spcAft>
              <a:buClr>
                <a:srgbClr val="FFFFFF"/>
              </a:buClr>
              <a:buSzPct val="97684"/>
              <a:buFont typeface="Courier New"/>
              <a:buChar char="o"/>
            </a:pPr>
            <a:r>
              <a:rPr lang="en-US" sz="1856" i="0">
                <a:solidFill>
                  <a:srgbClr val="FFFFFF"/>
                </a:solidFill>
                <a:latin typeface="Times"/>
                <a:ea typeface="Times"/>
                <a:cs typeface="Times"/>
                <a:sym typeface="Times"/>
              </a:rPr>
              <a:t>Communication- Poor communication skills lead to poor transactions and interactions between the nurse and client.  Poor communication skills also affect goal setting and goal attainment.  Good communication skills are crucial.</a:t>
            </a:r>
          </a:p>
          <a:p>
            <a:pPr marL="762000" marR="0" lvl="1" indent="-168655" algn="l" rtl="0">
              <a:lnSpc>
                <a:spcPct val="100000"/>
              </a:lnSpc>
              <a:spcBef>
                <a:spcPts val="0"/>
              </a:spcBef>
              <a:spcAft>
                <a:spcPts val="0"/>
              </a:spcAft>
              <a:buClr>
                <a:srgbClr val="FFFFFF"/>
              </a:buClr>
              <a:buSzPct val="97684"/>
              <a:buFont typeface="Courier New"/>
              <a:buChar char="o"/>
            </a:pPr>
            <a:r>
              <a:rPr lang="en-US" sz="1856" i="0">
                <a:solidFill>
                  <a:srgbClr val="FFFFFF"/>
                </a:solidFill>
                <a:latin typeface="Times"/>
                <a:ea typeface="Times"/>
                <a:cs typeface="Times"/>
                <a:sym typeface="Times"/>
              </a:rPr>
              <a:t>Role- The nurse needs to know their role to help the patient through their encounter, and help them attain their health goals.</a:t>
            </a:r>
          </a:p>
          <a:p>
            <a:pPr marL="762000" marR="0" lvl="1" indent="-168655" algn="l" rtl="0">
              <a:lnSpc>
                <a:spcPct val="100000"/>
              </a:lnSpc>
              <a:spcBef>
                <a:spcPts val="0"/>
              </a:spcBef>
              <a:spcAft>
                <a:spcPts val="0"/>
              </a:spcAft>
              <a:buClr>
                <a:srgbClr val="FFFFFF"/>
              </a:buClr>
              <a:buSzPct val="97684"/>
              <a:buFont typeface="Courier New"/>
              <a:buChar char="o"/>
            </a:pPr>
            <a:r>
              <a:rPr lang="en-US" sz="1856" i="0">
                <a:solidFill>
                  <a:srgbClr val="FFFFFF"/>
                </a:solidFill>
                <a:latin typeface="Times"/>
                <a:ea typeface="Times"/>
                <a:cs typeface="Times"/>
                <a:sym typeface="Times"/>
              </a:rPr>
              <a:t>Stress- An emergency room can be a stressful place for the patient and family.  Providing appropriated care, proper communication skills, and decreasing stress in every was possible.   </a:t>
            </a:r>
          </a:p>
        </p:txBody>
      </p:sp>
      <p:sp>
        <p:nvSpPr>
          <p:cNvPr id="124" name="Shape 124"/>
          <p:cNvSpPr/>
          <p:nvPr/>
        </p:nvSpPr>
        <p:spPr>
          <a:xfrm>
            <a:off x="95525" y="96600"/>
            <a:ext cx="2222024" cy="1751925"/>
          </a:xfrm>
          <a:prstGeom prst="rect">
            <a:avLst/>
          </a:prstGeom>
          <a:blipFill>
            <a:blip r:embed="rId3"/>
            <a:stretch>
              <a:fillRect/>
            </a:stretch>
          </a:blipFill>
        </p:spPr>
      </p:sp>
      <p:sp>
        <p:nvSpPr>
          <p:cNvPr id="125" name="Shape 125"/>
          <p:cNvSpPr/>
          <p:nvPr/>
        </p:nvSpPr>
        <p:spPr>
          <a:xfrm>
            <a:off x="1936750" y="6350"/>
            <a:ext cx="2540000" cy="1904999"/>
          </a:xfrm>
          <a:custGeom>
            <a:avLst/>
            <a:gdLst/>
            <a:ahLst/>
            <a:cxnLst/>
            <a:rect l="0" t="0" r="0" b="0"/>
            <a:pathLst>
              <a:path w="21600" h="21600" extrusionOk="0">
                <a:moveTo>
                  <a:pt x="21600" y="8628"/>
                </a:moveTo>
                <a:cubicBezTo>
                  <a:pt x="21600" y="3863"/>
                  <a:pt x="16763" y="0"/>
                  <a:pt x="10799" y="0"/>
                </a:cubicBezTo>
                <a:cubicBezTo>
                  <a:pt x="4833" y="0"/>
                  <a:pt x="0" y="3863"/>
                  <a:pt x="0" y="8628"/>
                </a:cubicBezTo>
                <a:cubicBezTo>
                  <a:pt x="0" y="12311"/>
                  <a:pt x="2883" y="15453"/>
                  <a:pt x="6947" y="16693"/>
                </a:cubicBezTo>
                <a:cubicBezTo>
                  <a:pt x="7371" y="16821"/>
                  <a:pt x="7356" y="19211"/>
                  <a:pt x="5803" y="21600"/>
                </a:cubicBezTo>
                <a:cubicBezTo>
                  <a:pt x="8571" y="20513"/>
                  <a:pt x="9126" y="17161"/>
                  <a:pt x="9574" y="17203"/>
                </a:cubicBezTo>
                <a:cubicBezTo>
                  <a:pt x="9976" y="17238"/>
                  <a:pt x="10384" y="17257"/>
                  <a:pt x="10799" y="17257"/>
                </a:cubicBezTo>
                <a:cubicBezTo>
                  <a:pt x="16763" y="17257"/>
                  <a:pt x="21600" y="13394"/>
                  <a:pt x="21600" y="8628"/>
                </a:cubicBezTo>
                <a:close/>
              </a:path>
            </a:pathLst>
          </a:custGeom>
          <a:solidFill>
            <a:srgbClr val="FFFFFF"/>
          </a:solidFill>
          <a:ln w="12700" cap="flat">
            <a:solidFill>
              <a:srgbClr val="000000"/>
            </a:solidFill>
            <a:prstDash val="solid"/>
            <a:round/>
            <a:headEnd type="none" w="med" len="med"/>
            <a:tailEnd type="none" w="med" len="med"/>
          </a:ln>
        </p:spPr>
      </p:sp>
      <p:sp>
        <p:nvSpPr>
          <p:cNvPr id="126" name="Shape 126"/>
          <p:cNvSpPr txBox="1"/>
          <p:nvPr/>
        </p:nvSpPr>
        <p:spPr>
          <a:xfrm>
            <a:off x="2317425" y="222575"/>
            <a:ext cx="2194750" cy="1704900"/>
          </a:xfrm>
          <a:prstGeom prst="rect">
            <a:avLst/>
          </a:prstGeom>
        </p:spPr>
        <p:txBody>
          <a:bodyPr lIns="38100" tIns="38100" rIns="38100" bIns="38100" anchor="t" anchorCtr="0">
            <a:noAutofit/>
          </a:bodyPr>
          <a:lstStyle/>
          <a:p>
            <a:pPr rtl="0">
              <a:lnSpc>
                <a:spcPct val="100000"/>
              </a:lnSpc>
              <a:buNone/>
            </a:pPr>
            <a:r>
              <a:rPr lang="en-US" sz="1600">
                <a:solidFill>
                  <a:srgbClr val="FFFFFF"/>
                </a:solidFill>
                <a:latin typeface="Times"/>
                <a:ea typeface="Times"/>
                <a:cs typeface="Times"/>
                <a:sym typeface="Times"/>
              </a:rPr>
              <a:t>﻿</a:t>
            </a:r>
            <a:r>
              <a:rPr lang="en-US" sz="1600">
                <a:solidFill>
                  <a:srgbClr val="FF0000"/>
                </a:solidFill>
                <a:latin typeface="Times"/>
                <a:ea typeface="Times"/>
                <a:cs typeface="Times"/>
                <a:sym typeface="Times"/>
              </a:rPr>
              <a:t>What can the nurse in</a:t>
            </a:r>
          </a:p>
          <a:p>
            <a:pPr rtl="0">
              <a:lnSpc>
                <a:spcPct val="100000"/>
              </a:lnSpc>
              <a:buNone/>
            </a:pPr>
            <a:r>
              <a:rPr lang="en-US" sz="1600">
                <a:solidFill>
                  <a:srgbClr val="FF0000"/>
                </a:solidFill>
                <a:latin typeface="Times"/>
                <a:ea typeface="Times"/>
                <a:cs typeface="Times"/>
                <a:sym typeface="Times"/>
              </a:rPr>
              <a:t>the emergency department</a:t>
            </a:r>
          </a:p>
          <a:p>
            <a:pPr rtl="0">
              <a:lnSpc>
                <a:spcPct val="100000"/>
              </a:lnSpc>
              <a:buNone/>
            </a:pPr>
            <a:r>
              <a:rPr lang="en-US" sz="1600">
                <a:solidFill>
                  <a:srgbClr val="FF0000"/>
                </a:solidFill>
                <a:latin typeface="Times"/>
                <a:ea typeface="Times"/>
                <a:cs typeface="Times"/>
                <a:sym typeface="Times"/>
              </a:rPr>
              <a:t>do for the patient using King's Theory of Goal Attainment. </a:t>
            </a:r>
          </a:p>
          <a:p>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3733">
                <a:solidFill>
                  <a:srgbClr val="FFFFFF"/>
                </a:solidFill>
                <a:latin typeface="Times"/>
                <a:ea typeface="Times"/>
                <a:cs typeface="Times"/>
                <a:sym typeface="Times"/>
              </a:rPr>
              <a:t>Continued</a:t>
            </a:r>
            <a:r>
              <a:rPr lang="en-US" sz="3200">
                <a:solidFill>
                  <a:srgbClr val="FFFFFF"/>
                </a:solidFill>
                <a:latin typeface="Times"/>
                <a:ea typeface="Times"/>
                <a:cs typeface="Times"/>
                <a:sym typeface="Times"/>
              </a:rPr>
              <a:t>....</a:t>
            </a:r>
          </a:p>
        </p:txBody>
      </p:sp>
      <p:sp>
        <p:nvSpPr>
          <p:cNvPr id="132" name="Shape 132"/>
          <p:cNvSpPr txBox="1">
            <a:spLocks noGrp="1"/>
          </p:cNvSpPr>
          <p:nvPr>
            <p:ph type="body" idx="1"/>
          </p:nvPr>
        </p:nvSpPr>
        <p:spPr>
          <a:xfrm>
            <a:off x="100" y="803800"/>
            <a:ext cx="10231125" cy="10241100"/>
          </a:xfrm>
          <a:prstGeom prst="rect">
            <a:avLst/>
          </a:prstGeom>
        </p:spPr>
        <p:txBody>
          <a:bodyPr lIns="38100" tIns="38100" rIns="38100" bIns="38100" anchor="t" anchorCtr="0">
            <a:noAutofit/>
          </a:bodyPr>
          <a:lstStyle/>
          <a:p>
            <a:pPr marL="762000" marR="0" lvl="1" indent="-169333" rtl="0">
              <a:lnSpc>
                <a:spcPct val="100000"/>
              </a:lnSpc>
              <a:spcBef>
                <a:spcPts val="0"/>
              </a:spcBef>
              <a:spcAft>
                <a:spcPts val="0"/>
              </a:spcAft>
              <a:buClr>
                <a:srgbClr val="FFFFFF"/>
              </a:buClr>
              <a:buSzPct val="98245"/>
              <a:buFont typeface="Courier New"/>
              <a:buChar char="o"/>
            </a:pPr>
            <a:r>
              <a:rPr lang="en-US" sz="1866" i="0">
                <a:solidFill>
                  <a:srgbClr val="FFFFFF"/>
                </a:solidFill>
                <a:latin typeface="Times"/>
                <a:ea typeface="Times"/>
                <a:cs typeface="Times"/>
                <a:sym typeface="Times"/>
              </a:rPr>
              <a:t>Time- In the </a:t>
            </a:r>
            <a:r>
              <a:rPr lang="en-US" sz="1848" i="0">
                <a:solidFill>
                  <a:srgbClr val="FFFFFF"/>
                </a:solidFill>
                <a:latin typeface="Times"/>
                <a:ea typeface="Times"/>
                <a:cs typeface="Times"/>
                <a:sym typeface="Times"/>
              </a:rPr>
              <a:t>emergency</a:t>
            </a:r>
            <a:r>
              <a:rPr lang="en-US" sz="1866" i="0">
                <a:solidFill>
                  <a:srgbClr val="FFFFFF"/>
                </a:solidFill>
                <a:latin typeface="Times"/>
                <a:ea typeface="Times"/>
                <a:cs typeface="Times"/>
                <a:sym typeface="Times"/>
              </a:rPr>
              <a:t> department, the patient's complain of a long wait time.  Interventions that have proven to be successful in this situation, is placing telephones and televisions in the patient rooms.  This seems to pass the time and relieve frustration.  </a:t>
            </a:r>
          </a:p>
          <a:p>
            <a:pPr marL="762000" marR="0" lvl="1" indent="-169333" rtl="0">
              <a:lnSpc>
                <a:spcPct val="100000"/>
              </a:lnSpc>
              <a:spcBef>
                <a:spcPts val="0"/>
              </a:spcBef>
              <a:spcAft>
                <a:spcPts val="0"/>
              </a:spcAft>
              <a:buClr>
                <a:srgbClr val="FFFFFF"/>
              </a:buClr>
              <a:buSzPct val="98245"/>
              <a:buFont typeface="Courier New"/>
              <a:buChar char="o"/>
            </a:pPr>
            <a:r>
              <a:rPr lang="en-US" sz="1866" i="0">
                <a:solidFill>
                  <a:srgbClr val="FFFFFF"/>
                </a:solidFill>
                <a:latin typeface="Times"/>
                <a:ea typeface="Times"/>
                <a:cs typeface="Times"/>
                <a:sym typeface="Times"/>
              </a:rPr>
              <a:t>Space- </a:t>
            </a:r>
          </a:p>
          <a:p>
            <a:pPr marL="762000" marR="0" lvl="1" indent="-169333" rtl="0">
              <a:lnSpc>
                <a:spcPct val="100000"/>
              </a:lnSpc>
              <a:spcBef>
                <a:spcPts val="0"/>
              </a:spcBef>
              <a:spcAft>
                <a:spcPts val="0"/>
              </a:spcAft>
              <a:buClr>
                <a:srgbClr val="FFFFFF"/>
              </a:buClr>
              <a:buSzPct val="98245"/>
              <a:buFont typeface="Courier New"/>
              <a:buChar char="o"/>
            </a:pPr>
            <a:r>
              <a:rPr lang="en-US" sz="1866" i="0">
                <a:solidFill>
                  <a:srgbClr val="FFFFFF"/>
                </a:solidFill>
                <a:latin typeface="Times"/>
                <a:ea typeface="Times"/>
                <a:cs typeface="Times"/>
                <a:sym typeface="Times"/>
              </a:rPr>
              <a:t>Growth and Development</a:t>
            </a:r>
          </a:p>
          <a:p>
            <a:endParaRPr/>
          </a:p>
          <a:p>
            <a:pPr marL="381000" marR="0" lvl="0" indent="-168939" rtl="0">
              <a:lnSpc>
                <a:spcPct val="100000"/>
              </a:lnSpc>
              <a:spcBef>
                <a:spcPts val="0"/>
              </a:spcBef>
              <a:spcAft>
                <a:spcPts val="0"/>
              </a:spcAft>
              <a:buClr>
                <a:srgbClr val="FFFFFF"/>
              </a:buClr>
              <a:buSzPct val="163198"/>
              <a:buFont typeface="Arial"/>
              <a:buChar char="•"/>
            </a:pPr>
            <a:r>
              <a:rPr lang="en-US" sz="1860">
                <a:solidFill>
                  <a:srgbClr val="FFFFFF"/>
                </a:solidFill>
                <a:latin typeface="Times"/>
                <a:ea typeface="Times"/>
                <a:cs typeface="Times"/>
                <a:sym typeface="Times"/>
              </a:rPr>
              <a:t>These points fit into the concepts of the theory personal, interpersonal, and social.</a:t>
            </a:r>
          </a:p>
          <a:p>
            <a:pPr marL="762000" marR="0" lvl="1" indent="-168939" rtl="0">
              <a:lnSpc>
                <a:spcPct val="100000"/>
              </a:lnSpc>
              <a:spcBef>
                <a:spcPts val="0"/>
              </a:spcBef>
              <a:spcAft>
                <a:spcPts val="0"/>
              </a:spcAft>
              <a:buClr>
                <a:srgbClr val="FFFFFF"/>
              </a:buClr>
              <a:buSzPct val="97919"/>
              <a:buFont typeface="Courier New"/>
              <a:buChar char="o"/>
            </a:pPr>
            <a:r>
              <a:rPr lang="en-US" sz="1860">
                <a:solidFill>
                  <a:srgbClr val="FFFFFF"/>
                </a:solidFill>
                <a:latin typeface="Times"/>
                <a:ea typeface="Times"/>
                <a:cs typeface="Times"/>
                <a:sym typeface="Times"/>
              </a:rPr>
              <a:t>Personal being the time that the patient feels they are waiting, and the interventions that can be done to help reduce the wait time.</a:t>
            </a:r>
          </a:p>
          <a:p>
            <a:pPr marL="762000" marR="0" lvl="1" indent="-168939" rtl="0">
              <a:lnSpc>
                <a:spcPct val="100000"/>
              </a:lnSpc>
              <a:spcBef>
                <a:spcPts val="0"/>
              </a:spcBef>
              <a:spcAft>
                <a:spcPts val="0"/>
              </a:spcAft>
              <a:buClr>
                <a:srgbClr val="FFFFFF"/>
              </a:buClr>
              <a:buSzPct val="97919"/>
              <a:buFont typeface="Courier New"/>
              <a:buChar char="o"/>
            </a:pPr>
            <a:r>
              <a:rPr lang="en-US" sz="1860">
                <a:solidFill>
                  <a:srgbClr val="FFFFFF"/>
                </a:solidFill>
                <a:latin typeface="Times"/>
                <a:ea typeface="Times"/>
                <a:cs typeface="Times"/>
                <a:sym typeface="Times"/>
              </a:rPr>
              <a:t>Interpersonal being the good or poor communication skills between the patient and the nurse.  It can also be the stress that the patient feels when they are in the emergency department, and what the nurse does to relieve that stress. </a:t>
            </a:r>
          </a:p>
          <a:p>
            <a:pPr marL="762000" marR="0" lvl="1" indent="-169333" rtl="0">
              <a:lnSpc>
                <a:spcPct val="100000"/>
              </a:lnSpc>
              <a:spcBef>
                <a:spcPts val="0"/>
              </a:spcBef>
              <a:spcAft>
                <a:spcPts val="0"/>
              </a:spcAft>
              <a:buClr>
                <a:srgbClr val="FFFFFF"/>
              </a:buClr>
              <a:buSzPct val="98245"/>
              <a:buFont typeface="Courier New"/>
              <a:buChar char="o"/>
            </a:pPr>
            <a:r>
              <a:rPr lang="en-US" sz="1866">
                <a:solidFill>
                  <a:srgbClr val="FFFFFF"/>
                </a:solidFill>
                <a:latin typeface="Times"/>
                <a:ea typeface="Times"/>
                <a:cs typeface="Times"/>
                <a:sym typeface="Times"/>
              </a:rPr>
              <a:t>Social is the decision making that the nurse makes to get the patient to their goal.  The patient comes into the </a:t>
            </a:r>
            <a:r>
              <a:rPr lang="en-US" sz="1860">
                <a:solidFill>
                  <a:srgbClr val="FFFFFF"/>
                </a:solidFill>
                <a:latin typeface="Times"/>
                <a:ea typeface="Times"/>
                <a:cs typeface="Times"/>
                <a:sym typeface="Times"/>
              </a:rPr>
              <a:t>emergency</a:t>
            </a:r>
            <a:r>
              <a:rPr lang="en-US" sz="1866">
                <a:solidFill>
                  <a:srgbClr val="FFFFFF"/>
                </a:solidFill>
                <a:latin typeface="Times"/>
                <a:ea typeface="Times"/>
                <a:cs typeface="Times"/>
                <a:sym typeface="Times"/>
              </a:rPr>
              <a:t> department with complaints of difficulty breathing.  There can be several outcomes.  Does the nurse listen to the patient, the family, what decisions are made to get to the goal.</a:t>
            </a:r>
          </a:p>
          <a:p>
            <a:endParaRPr/>
          </a:p>
          <a:p>
            <a:endParaRPr/>
          </a:p>
          <a:p>
            <a:endParaRPr/>
          </a:p>
          <a:p>
            <a:endParaRPr/>
          </a:p>
          <a:p>
            <a:endParaRPr/>
          </a:p>
          <a:p>
            <a:pPr rtl="0">
              <a:lnSpc>
                <a:spcPct val="100000"/>
              </a:lnSpc>
              <a:buNone/>
            </a:pPr>
            <a:r>
              <a:rPr lang="en-US" sz="1866" i="0">
                <a:solidFill>
                  <a:srgbClr val="FFFFFF"/>
                </a:solidFill>
                <a:latin typeface="Times"/>
                <a:ea typeface="Times"/>
                <a:cs typeface="Times"/>
                <a:sym typeface="Times"/>
              </a:rPr>
              <a:t>(Williams,2001) http://nursing-theory.org/theories-and-models/king-theory-of-goal-attainment.php</a:t>
            </a:r>
          </a:p>
          <a:p>
            <a:endParaRPr/>
          </a:p>
          <a:p>
            <a:endParaRPr/>
          </a:p>
          <a:p>
            <a:endParaRPr/>
          </a:p>
          <a:p>
            <a:endParaRPr/>
          </a:p>
          <a:p>
            <a:endParaRPr/>
          </a:p>
          <a:p>
            <a:endParaRPr/>
          </a:p>
          <a:p>
            <a:endParaRPr/>
          </a:p>
          <a:p>
            <a:endParaRPr/>
          </a:p>
          <a:p>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Times"/>
                <a:ea typeface="Times"/>
                <a:cs typeface="Times"/>
                <a:sym typeface="Times"/>
              </a:rPr>
              <a:t>Clarification of Origins...</a:t>
            </a:r>
          </a:p>
        </p:txBody>
      </p:sp>
      <p:sp>
        <p:nvSpPr>
          <p:cNvPr id="138" name="Shape 138"/>
          <p:cNvSpPr txBox="1">
            <a:spLocks noGrp="1"/>
          </p:cNvSpPr>
          <p:nvPr>
            <p:ph type="body" idx="1"/>
          </p:nvPr>
        </p:nvSpPr>
        <p:spPr>
          <a:xfrm>
            <a:off x="793425" y="1524000"/>
            <a:ext cx="3703200" cy="4127299"/>
          </a:xfrm>
          <a:prstGeom prst="rect">
            <a:avLst/>
          </a:prstGeom>
          <a:solidFill>
            <a:srgbClr val="FFFF00"/>
          </a:solidFill>
        </p:spPr>
        <p:txBody>
          <a:bodyPr lIns="38100" tIns="38100" rIns="38100" bIns="38100" anchor="t" anchorCtr="0">
            <a:noAutofit/>
          </a:bodyPr>
          <a:lstStyle/>
          <a:p>
            <a:pPr rtl="0">
              <a:lnSpc>
                <a:spcPct val="100000"/>
              </a:lnSpc>
              <a:buNone/>
            </a:pPr>
            <a:r>
              <a:rPr lang="en-US" sz="2666">
                <a:solidFill>
                  <a:srgbClr val="FFFFFF"/>
                </a:solidFill>
                <a:latin typeface="Times"/>
                <a:ea typeface="Times"/>
                <a:cs typeface="Times"/>
                <a:sym typeface="Times"/>
              </a:rPr>
              <a:t>"</a:t>
            </a:r>
            <a:r>
              <a:rPr lang="en-US" sz="2666">
                <a:solidFill>
                  <a:srgbClr val="0000FF"/>
                </a:solidFill>
                <a:latin typeface="Times"/>
                <a:ea typeface="Times"/>
                <a:cs typeface="Times"/>
                <a:sym typeface="Times"/>
              </a:rPr>
              <a:t>King's philosophy is unique because it provides a view of persons from the perspective of their interactions (or communications, both verbal and nonbverbal) with other people at three levels of interacting systems." </a:t>
            </a:r>
          </a:p>
        </p:txBody>
      </p:sp>
      <p:sp>
        <p:nvSpPr>
          <p:cNvPr id="139" name="Shape 139"/>
          <p:cNvSpPr txBox="1">
            <a:spLocks noGrp="1"/>
          </p:cNvSpPr>
          <p:nvPr>
            <p:ph type="body" idx="2"/>
          </p:nvPr>
        </p:nvSpPr>
        <p:spPr>
          <a:xfrm>
            <a:off x="6279825" y="1625600"/>
            <a:ext cx="2999375" cy="3386375"/>
          </a:xfrm>
          <a:prstGeom prst="rect">
            <a:avLst/>
          </a:prstGeom>
          <a:solidFill>
            <a:srgbClr val="FFFF00"/>
          </a:solidFill>
        </p:spPr>
        <p:txBody>
          <a:bodyPr lIns="38100" tIns="38100" rIns="38100" bIns="38100" anchor="t" anchorCtr="0">
            <a:noAutofit/>
          </a:bodyPr>
          <a:lstStyle/>
          <a:p>
            <a:pPr rtl="0">
              <a:lnSpc>
                <a:spcPct val="100000"/>
              </a:lnSpc>
              <a:buNone/>
            </a:pPr>
            <a:r>
              <a:rPr lang="en-US" sz="2666">
                <a:solidFill>
                  <a:srgbClr val="FFFFFF"/>
                </a:solidFill>
                <a:latin typeface="Times"/>
                <a:ea typeface="Times"/>
                <a:cs typeface="Times"/>
                <a:sym typeface="Times"/>
              </a:rPr>
              <a:t>"</a:t>
            </a:r>
            <a:r>
              <a:rPr lang="en-US" sz="2666">
                <a:solidFill>
                  <a:srgbClr val="0B5394"/>
                </a:solidFill>
                <a:latin typeface="Times"/>
                <a:ea typeface="Times"/>
                <a:cs typeface="Times"/>
                <a:sym typeface="Times"/>
              </a:rPr>
              <a:t>The theory of goal attainment was derived from King's conceptual system."</a:t>
            </a:r>
          </a:p>
          <a:p>
            <a:pPr rtl="0">
              <a:lnSpc>
                <a:spcPct val="100000"/>
              </a:lnSpc>
              <a:buNone/>
            </a:pPr>
            <a:r>
              <a:rPr lang="en-US" sz="2666">
                <a:solidFill>
                  <a:srgbClr val="0B5394"/>
                </a:solidFill>
                <a:latin typeface="Times"/>
                <a:ea typeface="Times"/>
                <a:cs typeface="Times"/>
                <a:sym typeface="Times"/>
              </a:rPr>
              <a:t> </a:t>
            </a:r>
          </a:p>
          <a:p>
            <a:pPr rtl="0">
              <a:lnSpc>
                <a:spcPct val="100000"/>
              </a:lnSpc>
              <a:buNone/>
            </a:pPr>
            <a:r>
              <a:rPr lang="en-US" sz="2666">
                <a:solidFill>
                  <a:srgbClr val="0B5394"/>
                </a:solidFill>
                <a:latin typeface="Times"/>
                <a:ea typeface="Times"/>
                <a:cs typeface="Times"/>
                <a:sym typeface="Times"/>
              </a:rPr>
              <a:t> </a:t>
            </a:r>
          </a:p>
          <a:p>
            <a:pPr rtl="0">
              <a:lnSpc>
                <a:spcPct val="100000"/>
              </a:lnSpc>
              <a:buNone/>
            </a:pPr>
            <a:r>
              <a:rPr lang="en-US" sz="2666">
                <a:solidFill>
                  <a:srgbClr val="FFFFFF"/>
                </a:solidFill>
                <a:latin typeface="Times"/>
                <a:ea typeface="Times"/>
                <a:cs typeface="Times"/>
                <a:sym typeface="Times"/>
              </a:rPr>
              <a:t> </a:t>
            </a:r>
          </a:p>
        </p:txBody>
      </p:sp>
      <p:sp>
        <p:nvSpPr>
          <p:cNvPr id="140" name="Shape 140"/>
          <p:cNvSpPr/>
          <p:nvPr/>
        </p:nvSpPr>
        <p:spPr>
          <a:xfrm>
            <a:off x="4558975" y="3054325"/>
            <a:ext cx="1641449" cy="717375"/>
          </a:xfrm>
          <a:custGeom>
            <a:avLst/>
            <a:gdLst/>
            <a:ahLst/>
            <a:cxnLst/>
            <a:rect l="0" t="0" r="0" b="0"/>
            <a:pathLst>
              <a:path w="21600" h="21600" extrusionOk="0">
                <a:moveTo>
                  <a:pt x="0" y="5615"/>
                </a:moveTo>
                <a:lnTo>
                  <a:pt x="10427" y="5615"/>
                </a:lnTo>
                <a:cubicBezTo>
                  <a:pt x="10427" y="5615"/>
                  <a:pt x="10412" y="481"/>
                  <a:pt x="10427" y="435"/>
                </a:cubicBezTo>
                <a:cubicBezTo>
                  <a:pt x="10427" y="-550"/>
                  <a:pt x="11410" y="445"/>
                  <a:pt x="11410" y="445"/>
                </a:cubicBezTo>
                <a:lnTo>
                  <a:pt x="21600" y="10795"/>
                </a:lnTo>
                <a:cubicBezTo>
                  <a:pt x="21600" y="10795"/>
                  <a:pt x="11413" y="21119"/>
                  <a:pt x="11413" y="21141"/>
                </a:cubicBezTo>
                <a:cubicBezTo>
                  <a:pt x="10263" y="22165"/>
                  <a:pt x="10427" y="21155"/>
                  <a:pt x="10427" y="21155"/>
                </a:cubicBezTo>
                <a:lnTo>
                  <a:pt x="10427" y="15976"/>
                </a:lnTo>
                <a:lnTo>
                  <a:pt x="0" y="15976"/>
                </a:lnTo>
                <a:lnTo>
                  <a:pt x="0" y="5615"/>
                </a:lnTo>
                <a:close/>
              </a:path>
            </a:pathLst>
          </a:custGeom>
          <a:solidFill>
            <a:srgbClr val="FFFFFF"/>
          </a:solidFill>
          <a:ln w="12700" cap="flat">
            <a:solidFill>
              <a:srgbClr val="000000"/>
            </a:solidFill>
            <a:prstDash val="solid"/>
            <a:round/>
            <a:headEnd type="none" w="med" len="med"/>
            <a:tailEnd type="none" w="med" len="med"/>
          </a:ln>
        </p:spPr>
      </p:sp>
      <p:sp>
        <p:nvSpPr>
          <p:cNvPr id="141" name="Shape 141"/>
          <p:cNvSpPr txBox="1"/>
          <p:nvPr/>
        </p:nvSpPr>
        <p:spPr>
          <a:xfrm>
            <a:off x="488625" y="6299175"/>
            <a:ext cx="4612800" cy="1075450"/>
          </a:xfrm>
          <a:prstGeom prst="rect">
            <a:avLst/>
          </a:prstGeom>
        </p:spPr>
        <p:txBody>
          <a:bodyPr lIns="38100" tIns="38100" rIns="38100" bIns="38100" anchor="t" anchorCtr="0">
            <a:noAutofit/>
          </a:bodyPr>
          <a:lstStyle/>
          <a:p>
            <a:pPr rtl="0">
              <a:lnSpc>
                <a:spcPct val="100000"/>
              </a:lnSpc>
              <a:buNone/>
            </a:pPr>
            <a:r>
              <a:rPr lang="en-US" sz="1333">
                <a:solidFill>
                  <a:srgbClr val="FFFFFF"/>
                </a:solidFill>
                <a:latin typeface="Times"/>
                <a:ea typeface="Times"/>
                <a:cs typeface="Times"/>
                <a:sym typeface="Times"/>
              </a:rPr>
              <a:t>(Messmer, 2006)</a:t>
            </a:r>
          </a:p>
          <a:p>
            <a:pPr rtl="0">
              <a:lnSpc>
                <a:spcPct val="100000"/>
              </a:lnSpc>
              <a:buNone/>
            </a:pPr>
            <a:r>
              <a:rPr lang="en-US" sz="1333">
                <a:solidFill>
                  <a:srgbClr val="FFFFFF"/>
                </a:solidFill>
                <a:latin typeface="Times"/>
                <a:ea typeface="Times"/>
                <a:cs typeface="Times"/>
                <a:sym typeface="Times"/>
              </a:rPr>
              <a:t> </a:t>
            </a:r>
          </a:p>
          <a:p>
            <a:pPr rtl="0">
              <a:lnSpc>
                <a:spcPct val="100000"/>
              </a:lnSpc>
              <a:buNone/>
            </a:pPr>
            <a:r>
              <a:rPr lang="en-US" sz="1333">
                <a:solidFill>
                  <a:srgbClr val="FFFFFF"/>
                </a:solidFill>
                <a:latin typeface="Times"/>
                <a:ea typeface="Times"/>
                <a:cs typeface="Times"/>
                <a:sym typeface="Times"/>
              </a:rPr>
              <a:t>(Chitty, K.K. &amp; Black, B.P.)</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4775200" y="203200"/>
            <a:ext cx="5744174" cy="602900"/>
          </a:xfrm>
          <a:prstGeom prst="rect">
            <a:avLst/>
          </a:prstGeom>
        </p:spPr>
        <p:txBody>
          <a:bodyPr lIns="38100" tIns="38100" rIns="38100" bIns="38100" anchor="t" anchorCtr="0">
            <a:noAutofit/>
          </a:bodyPr>
          <a:lstStyle/>
          <a:p>
            <a:pPr algn="ctr" rtl="0">
              <a:lnSpc>
                <a:spcPct val="100000"/>
              </a:lnSpc>
              <a:buNone/>
            </a:pPr>
            <a:r>
              <a:rPr lang="en-US" sz="3466" u="sng">
                <a:solidFill>
                  <a:srgbClr val="FFFF00"/>
                </a:solidFill>
                <a:latin typeface="Times"/>
                <a:ea typeface="Times"/>
                <a:cs typeface="Times"/>
                <a:sym typeface="Times"/>
              </a:rPr>
              <a:t>Introduction</a:t>
            </a:r>
          </a:p>
        </p:txBody>
      </p:sp>
      <p:sp>
        <p:nvSpPr>
          <p:cNvPr id="27" name="Shape 27"/>
          <p:cNvSpPr txBox="1">
            <a:spLocks noGrp="1"/>
          </p:cNvSpPr>
          <p:nvPr>
            <p:ph type="body" idx="1"/>
          </p:nvPr>
        </p:nvSpPr>
        <p:spPr>
          <a:xfrm>
            <a:off x="101600" y="908800"/>
            <a:ext cx="9801625" cy="6862449"/>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Times"/>
                <a:ea typeface="Times"/>
                <a:cs typeface="Times"/>
                <a:sym typeface="Times"/>
              </a:rPr>
              <a:t>           Imogene King </a:t>
            </a:r>
          </a:p>
          <a:p>
            <a:endParaRPr/>
          </a:p>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Born on January 30, 1923 inWest Point, Iowa</a:t>
            </a:r>
          </a:p>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1945 Received nursing diploma from St. John's Hospital School of Nursing in St.Louis Missouri</a:t>
            </a:r>
          </a:p>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1948 Received her BSN in nursing education from St. Louis University</a:t>
            </a:r>
          </a:p>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1957 Acquired Master's of Science in Nursing also from St. Louis University</a:t>
            </a:r>
          </a:p>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1961 Earned Doctoral of education degree from Teacher's College, Columbia University in New York City.</a:t>
            </a:r>
          </a:p>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1966-1968 Spent in the academic settings of Ohio State, University, Loyola University, and the University of South Florida. </a:t>
            </a:r>
          </a:p>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Died on December 24, 2007 </a:t>
            </a:r>
          </a:p>
          <a:p>
            <a:pPr rtl="0">
              <a:lnSpc>
                <a:spcPct val="100000"/>
              </a:lnSpc>
              <a:buNone/>
            </a:pPr>
            <a:r>
              <a:rPr lang="en-US" sz="1333">
                <a:solidFill>
                  <a:srgbClr val="FFFFFF"/>
                </a:solidFill>
                <a:latin typeface="Times"/>
                <a:ea typeface="Times"/>
                <a:cs typeface="Times"/>
                <a:sym typeface="Times"/>
              </a:rPr>
              <a:t> </a:t>
            </a:r>
          </a:p>
          <a:p>
            <a:pPr rtl="0">
              <a:lnSpc>
                <a:spcPct val="100000"/>
              </a:lnSpc>
              <a:buNone/>
            </a:pPr>
            <a:r>
              <a:rPr lang="en-US" sz="1333">
                <a:solidFill>
                  <a:srgbClr val="FFFFFF"/>
                </a:solidFill>
                <a:latin typeface="Times"/>
                <a:ea typeface="Times"/>
                <a:cs typeface="Times"/>
                <a:sym typeface="Times"/>
              </a:rPr>
              <a:t> </a:t>
            </a:r>
          </a:p>
          <a:p>
            <a:pPr rtl="0">
              <a:lnSpc>
                <a:spcPct val="100000"/>
              </a:lnSpc>
              <a:buNone/>
            </a:pPr>
            <a:r>
              <a:rPr lang="en-US" sz="1333">
                <a:solidFill>
                  <a:srgbClr val="FFFFFF"/>
                </a:solidFill>
                <a:latin typeface="Times"/>
                <a:ea typeface="Times"/>
                <a:cs typeface="Times"/>
                <a:sym typeface="Times"/>
              </a:rPr>
              <a:t> </a:t>
            </a:r>
          </a:p>
          <a:p>
            <a:pPr rtl="0">
              <a:lnSpc>
                <a:spcPct val="100000"/>
              </a:lnSpc>
              <a:buNone/>
            </a:pPr>
            <a:r>
              <a:rPr lang="en-US" sz="1333">
                <a:solidFill>
                  <a:srgbClr val="FFFFFF"/>
                </a:solidFill>
                <a:latin typeface="Times"/>
                <a:ea typeface="Times"/>
                <a:cs typeface="Times"/>
                <a:sym typeface="Times"/>
              </a:rPr>
              <a:t> </a:t>
            </a:r>
          </a:p>
          <a:p>
            <a:pPr rtl="0">
              <a:lnSpc>
                <a:spcPct val="100000"/>
              </a:lnSpc>
              <a:buNone/>
            </a:pPr>
            <a:r>
              <a:rPr lang="en-US" sz="1333">
                <a:solidFill>
                  <a:srgbClr val="FFFFFF"/>
                </a:solidFill>
                <a:latin typeface="Times"/>
                <a:ea typeface="Times"/>
                <a:cs typeface="Times"/>
                <a:sym typeface="Times"/>
              </a:rPr>
              <a:t>(</a:t>
            </a:r>
            <a:r>
              <a:rPr lang="en-US" sz="1333">
                <a:solidFill>
                  <a:srgbClr val="FFFFFF"/>
                </a:solidFill>
                <a:latin typeface="Times New Roman"/>
                <a:ea typeface="Times New Roman"/>
                <a:cs typeface="Times New Roman"/>
                <a:sym typeface="Times New Roman"/>
              </a:rPr>
              <a:t>http://currentnursing.com/nursing_theory/goal_attainment_theory.html)</a:t>
            </a:r>
          </a:p>
          <a:p>
            <a:pPr rtl="0">
              <a:lnSpc>
                <a:spcPct val="100000"/>
              </a:lnSpc>
              <a:buNone/>
            </a:pPr>
            <a:r>
              <a:rPr lang="en-US" sz="1333">
                <a:solidFill>
                  <a:srgbClr val="FFFFFF"/>
                </a:solidFill>
                <a:latin typeface="Times New Roman"/>
                <a:ea typeface="Times New Roman"/>
                <a:cs typeface="Times New Roman"/>
                <a:sym typeface="Times New Roman"/>
              </a:rPr>
              <a:t>(Chitty and Black, 2011) </a:t>
            </a:r>
          </a:p>
          <a:p>
            <a:endParaRPr/>
          </a:p>
          <a:p>
            <a:endParaRPr/>
          </a:p>
        </p:txBody>
      </p:sp>
      <p:sp>
        <p:nvSpPr>
          <p:cNvPr id="28" name="Shape 28"/>
          <p:cNvSpPr/>
          <p:nvPr/>
        </p:nvSpPr>
        <p:spPr>
          <a:xfrm>
            <a:off x="3543150" y="100075"/>
            <a:ext cx="1991224" cy="1598374"/>
          </a:xfrm>
          <a:prstGeom prst="rect">
            <a:avLst/>
          </a:prstGeom>
          <a:blipFill>
            <a:blip r:embed="rId3"/>
            <a:stretch>
              <a:fillRect/>
            </a:stretch>
          </a:blipFill>
        </p:spPr>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p:nvPr/>
        </p:nvSpPr>
        <p:spPr>
          <a:xfrm>
            <a:off x="6997375" y="311150"/>
            <a:ext cx="2540000" cy="1904999"/>
          </a:xfrm>
          <a:custGeom>
            <a:avLst/>
            <a:gdLst/>
            <a:ahLst/>
            <a:cxnLst/>
            <a:rect l="0" t="0" r="0" b="0"/>
            <a:pathLst>
              <a:path w="21600" h="21600" extrusionOk="0">
                <a:moveTo>
                  <a:pt x="21600" y="8628"/>
                </a:moveTo>
                <a:cubicBezTo>
                  <a:pt x="21600" y="3863"/>
                  <a:pt x="16763" y="0"/>
                  <a:pt x="10799" y="0"/>
                </a:cubicBezTo>
                <a:cubicBezTo>
                  <a:pt x="4833" y="0"/>
                  <a:pt x="0" y="3863"/>
                  <a:pt x="0" y="8628"/>
                </a:cubicBezTo>
                <a:cubicBezTo>
                  <a:pt x="0" y="12311"/>
                  <a:pt x="2883" y="15453"/>
                  <a:pt x="6947" y="16693"/>
                </a:cubicBezTo>
                <a:cubicBezTo>
                  <a:pt x="7371" y="16821"/>
                  <a:pt x="7356" y="19211"/>
                  <a:pt x="5803" y="21600"/>
                </a:cubicBezTo>
                <a:cubicBezTo>
                  <a:pt x="8571" y="20513"/>
                  <a:pt x="9126" y="17161"/>
                  <a:pt x="9574" y="17203"/>
                </a:cubicBezTo>
                <a:cubicBezTo>
                  <a:pt x="9976" y="17238"/>
                  <a:pt x="10384" y="17257"/>
                  <a:pt x="10799" y="17257"/>
                </a:cubicBezTo>
                <a:cubicBezTo>
                  <a:pt x="16763" y="17257"/>
                  <a:pt x="21600" y="13394"/>
                  <a:pt x="21600" y="8628"/>
                </a:cubicBezTo>
                <a:close/>
              </a:path>
            </a:pathLst>
          </a:custGeom>
          <a:solidFill>
            <a:srgbClr val="FFFFFF"/>
          </a:solidFill>
          <a:ln w="12700" cap="flat">
            <a:solidFill>
              <a:srgbClr val="000000"/>
            </a:solidFill>
            <a:prstDash val="solid"/>
            <a:round/>
            <a:headEnd type="none" w="med" len="med"/>
            <a:tailEnd type="none" w="med" len="med"/>
          </a:ln>
        </p:spPr>
      </p:sp>
      <p:sp>
        <p:nvSpPr>
          <p:cNvPr id="147" name="Shape 147"/>
          <p:cNvSpPr txBox="1"/>
          <p:nvPr/>
        </p:nvSpPr>
        <p:spPr>
          <a:xfrm>
            <a:off x="7295825" y="507975"/>
            <a:ext cx="1963549" cy="1103825"/>
          </a:xfrm>
          <a:prstGeom prst="rect">
            <a:avLst/>
          </a:prstGeom>
        </p:spPr>
        <p:txBody>
          <a:bodyPr lIns="38100" tIns="38100" rIns="38100" bIns="38100" anchor="t" anchorCtr="0">
            <a:noAutofit/>
          </a:bodyPr>
          <a:lstStyle/>
          <a:p>
            <a:pPr algn="ctr" rtl="0">
              <a:lnSpc>
                <a:spcPct val="100000"/>
              </a:lnSpc>
              <a:buNone/>
            </a:pPr>
            <a:r>
              <a:rPr lang="en-US" sz="3466" i="1">
                <a:solidFill>
                  <a:srgbClr val="F1C232"/>
                </a:solidFill>
                <a:latin typeface="Times"/>
                <a:ea typeface="Times"/>
                <a:cs typeface="Times"/>
                <a:sym typeface="Times"/>
              </a:rPr>
              <a:t>Narrow View</a:t>
            </a:r>
          </a:p>
        </p:txBody>
      </p:sp>
      <p:sp>
        <p:nvSpPr>
          <p:cNvPr id="148" name="Shape 148"/>
          <p:cNvSpPr txBox="1"/>
          <p:nvPr/>
        </p:nvSpPr>
        <p:spPr>
          <a:xfrm>
            <a:off x="590225" y="507975"/>
            <a:ext cx="4059949" cy="2519349"/>
          </a:xfrm>
          <a:prstGeom prst="rect">
            <a:avLst/>
          </a:prstGeom>
          <a:solidFill>
            <a:srgbClr val="FFFFFF"/>
          </a:solidFill>
        </p:spPr>
        <p:txBody>
          <a:bodyPr lIns="38100" tIns="38100" rIns="38100" bIns="38100" anchor="t" anchorCtr="0">
            <a:noAutofit/>
          </a:bodyPr>
          <a:lstStyle/>
          <a:p>
            <a:pPr rtl="0">
              <a:lnSpc>
                <a:spcPct val="100000"/>
              </a:lnSpc>
              <a:buNone/>
            </a:pPr>
            <a:r>
              <a:rPr lang="en-US" sz="2666">
                <a:solidFill>
                  <a:srgbClr val="000000"/>
                </a:solidFill>
                <a:latin typeface="Times"/>
                <a:ea typeface="Times"/>
                <a:cs typeface="Times"/>
                <a:sym typeface="Times"/>
              </a:rPr>
              <a:t>Goal Attainment theory can be used in any setting.  Nurses should always be in communication with the patient to reach the goal of health.  </a:t>
            </a:r>
          </a:p>
          <a:p>
            <a:pPr rtl="0">
              <a:lnSpc>
                <a:spcPct val="100000"/>
              </a:lnSpc>
              <a:buNone/>
            </a:pPr>
            <a:r>
              <a:rPr lang="en-US" sz="2666">
                <a:solidFill>
                  <a:srgbClr val="FFFFFF"/>
                </a:solidFill>
                <a:latin typeface="Times"/>
                <a:ea typeface="Times"/>
                <a:cs typeface="Times"/>
                <a:sym typeface="Times"/>
              </a:rPr>
              <a:t> </a:t>
            </a:r>
          </a:p>
          <a:p>
            <a:pPr rtl="0">
              <a:lnSpc>
                <a:spcPct val="100000"/>
              </a:lnSpc>
              <a:buNone/>
            </a:pPr>
            <a:r>
              <a:rPr lang="en-US" sz="2666">
                <a:solidFill>
                  <a:srgbClr val="FFFFFF"/>
                </a:solidFill>
                <a:latin typeface="Times"/>
                <a:ea typeface="Times"/>
                <a:cs typeface="Times"/>
                <a:sym typeface="Times"/>
              </a:rPr>
              <a:t> </a:t>
            </a:r>
          </a:p>
          <a:p>
            <a:pPr rtl="0">
              <a:lnSpc>
                <a:spcPct val="100000"/>
              </a:lnSpc>
              <a:buNone/>
            </a:pPr>
            <a:r>
              <a:rPr lang="en-US" sz="2666">
                <a:solidFill>
                  <a:srgbClr val="FFFFFF"/>
                </a:solidFill>
                <a:latin typeface="Times"/>
                <a:ea typeface="Times"/>
                <a:cs typeface="Times"/>
                <a:sym typeface="Times"/>
              </a:rPr>
              <a:t>  </a:t>
            </a:r>
          </a:p>
          <a:p>
            <a:pPr rtl="0">
              <a:lnSpc>
                <a:spcPct val="100000"/>
              </a:lnSpc>
              <a:buNone/>
            </a:pPr>
            <a:r>
              <a:rPr lang="en-US" sz="2666">
                <a:solidFill>
                  <a:srgbClr val="FFFFFF"/>
                </a:solidFill>
                <a:latin typeface="Times"/>
                <a:ea typeface="Times"/>
                <a:cs typeface="Times"/>
                <a:sym typeface="Times"/>
              </a:rPr>
              <a:t> </a:t>
            </a:r>
          </a:p>
          <a:p>
            <a:pPr rtl="0">
              <a:lnSpc>
                <a:spcPct val="100000"/>
              </a:lnSpc>
              <a:buNone/>
            </a:pPr>
            <a:r>
              <a:rPr lang="en-US" sz="2666">
                <a:solidFill>
                  <a:srgbClr val="FFFFFF"/>
                </a:solidFill>
                <a:latin typeface="Times"/>
                <a:ea typeface="Times"/>
                <a:cs typeface="Times"/>
                <a:sym typeface="Times"/>
              </a:rPr>
              <a:t> </a:t>
            </a:r>
          </a:p>
        </p:txBody>
      </p:sp>
      <p:sp>
        <p:nvSpPr>
          <p:cNvPr id="149" name="Shape 149"/>
          <p:cNvSpPr txBox="1"/>
          <p:nvPr/>
        </p:nvSpPr>
        <p:spPr>
          <a:xfrm>
            <a:off x="2215825" y="2438400"/>
            <a:ext cx="5766000" cy="2931175"/>
          </a:xfrm>
          <a:prstGeom prst="rect">
            <a:avLst/>
          </a:prstGeom>
          <a:solidFill>
            <a:srgbClr val="000000"/>
          </a:solidFill>
        </p:spPr>
        <p:txBody>
          <a:bodyPr lIns="38100" tIns="38100" rIns="38100" bIns="38100" anchor="t" anchorCtr="0">
            <a:noAutofit/>
          </a:bodyPr>
          <a:lstStyle/>
          <a:p>
            <a:pPr rtl="0">
              <a:lnSpc>
                <a:spcPct val="100000"/>
              </a:lnSpc>
              <a:buNone/>
            </a:pPr>
            <a:r>
              <a:rPr lang="en-US" sz="2666">
                <a:solidFill>
                  <a:srgbClr val="FFFFFF"/>
                </a:solidFill>
                <a:latin typeface="Times"/>
                <a:ea typeface="Times"/>
                <a:cs typeface="Times"/>
                <a:sym typeface="Times"/>
              </a:rPr>
              <a:t>"Several individuals have developed theories from King's conceptual system along with instruments to measure the concepts.  Nurses have published multiple examples of the usefulness of the conceptual systems and theory of goal attainment in practice."</a:t>
            </a:r>
          </a:p>
        </p:txBody>
      </p:sp>
      <p:sp>
        <p:nvSpPr>
          <p:cNvPr id="150" name="Shape 150"/>
          <p:cNvSpPr txBox="1"/>
          <p:nvPr/>
        </p:nvSpPr>
        <p:spPr>
          <a:xfrm>
            <a:off x="4857425" y="5079975"/>
            <a:ext cx="5146499" cy="1976349"/>
          </a:xfrm>
          <a:prstGeom prst="rect">
            <a:avLst/>
          </a:prstGeom>
          <a:solidFill>
            <a:srgbClr val="FFFFFF"/>
          </a:solidFill>
        </p:spPr>
        <p:txBody>
          <a:bodyPr lIns="38100" tIns="38100" rIns="38100" bIns="38100" anchor="t" anchorCtr="0">
            <a:noAutofit/>
          </a:bodyPr>
          <a:lstStyle/>
          <a:p>
            <a:pPr rtl="0">
              <a:lnSpc>
                <a:spcPct val="100000"/>
              </a:lnSpc>
              <a:buNone/>
            </a:pPr>
            <a:r>
              <a:rPr lang="en-US" sz="2666">
                <a:solidFill>
                  <a:srgbClr val="000000"/>
                </a:solidFill>
                <a:latin typeface="Times"/>
                <a:ea typeface="Times"/>
                <a:cs typeface="Times"/>
                <a:sym typeface="Times"/>
              </a:rPr>
              <a:t>"The concepts of Goal Attainment are very specific. The nurse and patient must communicate, set goals together, and take action to acheive the goals."</a:t>
            </a:r>
          </a:p>
        </p:txBody>
      </p:sp>
      <p:sp>
        <p:nvSpPr>
          <p:cNvPr id="151" name="Shape 151"/>
          <p:cNvSpPr txBox="1"/>
          <p:nvPr/>
        </p:nvSpPr>
        <p:spPr>
          <a:xfrm>
            <a:off x="285425" y="7029775"/>
            <a:ext cx="4474599" cy="885425"/>
          </a:xfrm>
          <a:prstGeom prst="rect">
            <a:avLst/>
          </a:prstGeom>
        </p:spPr>
        <p:txBody>
          <a:bodyPr lIns="38100" tIns="38100" rIns="38100" bIns="38100" anchor="t" anchorCtr="0">
            <a:noAutofit/>
          </a:bodyPr>
          <a:lstStyle/>
          <a:p>
            <a:pPr rtl="0">
              <a:lnSpc>
                <a:spcPct val="100000"/>
              </a:lnSpc>
              <a:buNone/>
            </a:pPr>
            <a:r>
              <a:rPr lang="en-US" sz="1333">
                <a:solidFill>
                  <a:srgbClr val="FFFFFF"/>
                </a:solidFill>
                <a:latin typeface="Times"/>
                <a:ea typeface="Times"/>
                <a:cs typeface="Times"/>
                <a:sym typeface="Times"/>
              </a:rPr>
              <a:t>(Messmer, 2006)</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09625" y="310225"/>
            <a:ext cx="9616900" cy="1278324"/>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Times"/>
                <a:ea typeface="Times"/>
                <a:cs typeface="Times"/>
                <a:sym typeface="Times"/>
              </a:rPr>
              <a:t>What practice situations can/has this model been used in?  Here are two examples...</a:t>
            </a:r>
          </a:p>
        </p:txBody>
      </p:sp>
      <p:sp>
        <p:nvSpPr>
          <p:cNvPr id="157" name="Shape 157"/>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Theory of Goal Attainment has been used in numerous practice situations.  According to Messmer, "the neonatal intensive care unit (NICU) used this theory to transform their practice.  The nurses in the NICU feel that parents believe the NICU prevents them from assuming a parental role.  When the nurses and parents work together to set goals it helps the parents function in the parental role."   </a:t>
            </a:r>
          </a:p>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"Knowledge of concepts of health, self, role, perception, transaction, stress, and power in transforming practice with five elderly women in a nursing home.  The nurse made a diagnosis and mutually set goals with the women then described her actions in helping them acheive their goals.  The application of knowledge of the concepts in King's theory attests to its value in caring for the residents in a nursing home."</a:t>
            </a:r>
          </a:p>
          <a:p>
            <a:pPr rtl="0">
              <a:lnSpc>
                <a:spcPct val="100000"/>
              </a:lnSpc>
              <a:buNone/>
            </a:pPr>
            <a:r>
              <a:rPr lang="en-US" sz="2666">
                <a:solidFill>
                  <a:srgbClr val="FFFFFF"/>
                </a:solidFill>
                <a:latin typeface="Times"/>
                <a:ea typeface="Times"/>
                <a:cs typeface="Times"/>
                <a:sym typeface="Times"/>
              </a:rPr>
              <a:t> </a:t>
            </a:r>
          </a:p>
          <a:p>
            <a:pPr rtl="0">
              <a:lnSpc>
                <a:spcPct val="100000"/>
              </a:lnSpc>
              <a:buNone/>
            </a:pPr>
            <a:r>
              <a:rPr lang="en-US" sz="1333">
                <a:solidFill>
                  <a:srgbClr val="FFFFFF"/>
                </a:solidFill>
                <a:latin typeface="Times"/>
                <a:ea typeface="Times"/>
                <a:cs typeface="Times"/>
                <a:sym typeface="Times"/>
              </a:rPr>
              <a:t>(Messmer, 2006)</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algn="ctr" rtl="0">
              <a:lnSpc>
                <a:spcPct val="100000"/>
              </a:lnSpc>
              <a:buNone/>
            </a:pPr>
            <a:r>
              <a:rPr lang="en-US" sz="4266">
                <a:solidFill>
                  <a:srgbClr val="FFFFFF"/>
                </a:solidFill>
                <a:latin typeface="Times"/>
                <a:ea typeface="Times"/>
                <a:cs typeface="Times"/>
                <a:sym typeface="Times"/>
              </a:rPr>
              <a:t>So What can we Conclude??</a:t>
            </a:r>
          </a:p>
        </p:txBody>
      </p:sp>
      <p:sp>
        <p:nvSpPr>
          <p:cNvPr id="163" name="Shape 163"/>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Nurse-client interactions increase mutual goal setting</a:t>
            </a:r>
          </a:p>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Open communication increases the likelihood of nurse-client goal setting and satisfaction</a:t>
            </a:r>
          </a:p>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Nurse-client satisfaction increases goal attainment</a:t>
            </a:r>
          </a:p>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Reaching goal attainment decreases stress and anxiety and increases client learning and the ability to cope in nursing situations</a:t>
            </a:r>
          </a:p>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Nurse-client role and conflict results in decreased interactions</a:t>
            </a:r>
          </a:p>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Nurse-client agreement in role expectations and performance increases meaningful nurse-client interactions</a:t>
            </a:r>
          </a:p>
          <a:p>
            <a:endParaRPr/>
          </a:p>
          <a:p>
            <a:pPr rtl="0">
              <a:lnSpc>
                <a:spcPct val="200000"/>
              </a:lnSpc>
              <a:buNone/>
            </a:pPr>
            <a:r>
              <a:rPr lang="en-US" sz="1333" u="sng">
                <a:solidFill>
                  <a:srgbClr val="99DDFF"/>
                </a:solidFill>
                <a:latin typeface="Times New Roman"/>
                <a:ea typeface="Times New Roman"/>
                <a:cs typeface="Times New Roman"/>
                <a:sym typeface="Times New Roman"/>
                <a:hlinkClick r:id="rId3"/>
              </a:rPr>
              <a:t>(http://nursingbuddy.com/2011/02/25/imogene-king)</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algn="ctr" rtl="0">
              <a:lnSpc>
                <a:spcPct val="100000"/>
              </a:lnSpc>
              <a:buNone/>
            </a:pPr>
            <a:r>
              <a:rPr lang="en-US" sz="4266">
                <a:solidFill>
                  <a:srgbClr val="FFFFFF"/>
                </a:solidFill>
                <a:latin typeface="Times"/>
                <a:ea typeface="Times"/>
                <a:cs typeface="Times"/>
                <a:sym typeface="Times"/>
              </a:rPr>
              <a:t>Case Study</a:t>
            </a:r>
          </a:p>
        </p:txBody>
      </p:sp>
      <p:sp>
        <p:nvSpPr>
          <p:cNvPr id="169" name="Shape 169"/>
          <p:cNvSpPr txBox="1">
            <a:spLocks noGrp="1"/>
          </p:cNvSpPr>
          <p:nvPr>
            <p:ph type="body" idx="1"/>
          </p:nvPr>
        </p:nvSpPr>
        <p:spPr>
          <a:xfrm>
            <a:off x="203200" y="1219200"/>
            <a:ext cx="9622499" cy="5803974"/>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Times"/>
                <a:ea typeface="Times"/>
                <a:cs typeface="Times"/>
                <a:sym typeface="Times"/>
              </a:rPr>
              <a:t>A 23 year old pregnant female, 39 weeks, gravida 1 para 0 arrives on the Obstetrics Unit with her significant other complaining of "frequent contractions".  Upon examination the nurse determines the patient is in labor.  Vital signs are stable and orders have been obtained from the physician.  After having the patient change into a gown, the nurse then begins to hook the patient to the monitor.  As she is attaching the monitor, she explains the purpose of the monitor and what the patient should expect such as frequent blood pressures.  The nurse than begins her admission assessment.  During the assessment the nurse explains the different stages of labor and what to expect during those stages.  They discuss the patients and her significant others birthing plan. Expectations between the nurse, the patient and her significant other are discussed.  They all agree on a plan of care.</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algn="ctr" rtl="0">
              <a:lnSpc>
                <a:spcPct val="100000"/>
              </a:lnSpc>
              <a:buNone/>
            </a:pPr>
            <a:r>
              <a:rPr lang="en-US" sz="4266">
                <a:solidFill>
                  <a:srgbClr val="FFFFFF"/>
                </a:solidFill>
                <a:latin typeface="Times"/>
                <a:ea typeface="Times"/>
                <a:cs typeface="Times"/>
                <a:sym typeface="Times"/>
              </a:rPr>
              <a:t>Case Study Cont.</a:t>
            </a:r>
          </a:p>
        </p:txBody>
      </p:sp>
      <p:sp>
        <p:nvSpPr>
          <p:cNvPr id="175" name="Shape 175"/>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Times"/>
                <a:ea typeface="Times"/>
                <a:cs typeface="Times"/>
                <a:sym typeface="Times"/>
              </a:rPr>
              <a:t>Based on the information given, which of King's interacting systems are utilized? Is there more than one used? Please explain your answer.  You can refer to the "Human Being" slide for assistance. </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203200" y="279625"/>
            <a:ext cx="9700750" cy="637200"/>
          </a:xfrm>
          <a:prstGeom prst="rect">
            <a:avLst/>
          </a:prstGeom>
        </p:spPr>
        <p:txBody>
          <a:bodyPr lIns="38100" tIns="38100" rIns="38100" bIns="38100" anchor="t" anchorCtr="0">
            <a:noAutofit/>
          </a:bodyPr>
          <a:lstStyle/>
          <a:p>
            <a:pPr algn="ctr" rtl="0">
              <a:lnSpc>
                <a:spcPct val="100000"/>
              </a:lnSpc>
              <a:buNone/>
            </a:pPr>
            <a:r>
              <a:rPr lang="en-US" sz="3200">
                <a:solidFill>
                  <a:srgbClr val="FFFFFF"/>
                </a:solidFill>
                <a:latin typeface="Times"/>
                <a:ea typeface="Times"/>
                <a:cs typeface="Times"/>
                <a:sym typeface="Times"/>
              </a:rPr>
              <a:t>APA Format for References</a:t>
            </a:r>
          </a:p>
        </p:txBody>
      </p:sp>
      <p:sp>
        <p:nvSpPr>
          <p:cNvPr id="181" name="Shape 181"/>
          <p:cNvSpPr txBox="1">
            <a:spLocks noGrp="1"/>
          </p:cNvSpPr>
          <p:nvPr>
            <p:ph type="body" idx="1"/>
          </p:nvPr>
        </p:nvSpPr>
        <p:spPr>
          <a:xfrm>
            <a:off x="101600" y="1013650"/>
            <a:ext cx="9844274" cy="6342925"/>
          </a:xfrm>
          <a:prstGeom prst="rect">
            <a:avLst/>
          </a:prstGeom>
        </p:spPr>
        <p:txBody>
          <a:bodyPr lIns="38100" tIns="38100" rIns="38100" bIns="38100" anchor="t" anchorCtr="0">
            <a:noAutofit/>
          </a:bodyPr>
          <a:lstStyle/>
          <a:p>
            <a:pPr rtl="0">
              <a:lnSpc>
                <a:spcPct val="100000"/>
              </a:lnSpc>
              <a:buNone/>
            </a:pPr>
            <a:r>
              <a:rPr lang="en-US" sz="1600" b="1" u="sng">
                <a:solidFill>
                  <a:srgbClr val="FFFFFF"/>
                </a:solidFill>
                <a:latin typeface="arial"/>
                <a:ea typeface="arial"/>
                <a:cs typeface="arial"/>
                <a:sym typeface="arial"/>
              </a:rPr>
              <a:t>TEXT</a:t>
            </a:r>
            <a:r>
              <a:rPr lang="en-US" sz="1600" b="0">
                <a:solidFill>
                  <a:srgbClr val="FFFFFF"/>
                </a:solidFill>
                <a:latin typeface="arial"/>
                <a:ea typeface="arial"/>
                <a:cs typeface="arial"/>
                <a:sym typeface="arial"/>
              </a:rPr>
              <a:t> </a:t>
            </a:r>
          </a:p>
          <a:p>
            <a:endParaRPr/>
          </a:p>
          <a:p>
            <a:pPr rtl="0">
              <a:lnSpc>
                <a:spcPct val="100000"/>
              </a:lnSpc>
              <a:buNone/>
            </a:pPr>
            <a:r>
              <a:rPr lang="en-US" sz="1600">
                <a:solidFill>
                  <a:srgbClr val="FFFFFF"/>
                </a:solidFill>
                <a:latin typeface="arial"/>
                <a:ea typeface="arial"/>
                <a:cs typeface="arial"/>
                <a:sym typeface="arial"/>
              </a:rPr>
              <a:t>Chitty, K.K., &amp; Black, B.P. (2011). Professional nursing: Concepts and challenges (6th ed.) Maryland Heights, MO: Saunders.</a:t>
            </a:r>
          </a:p>
          <a:p>
            <a:pPr rtl="0">
              <a:lnSpc>
                <a:spcPct val="100000"/>
              </a:lnSpc>
              <a:buNone/>
            </a:pPr>
            <a:r>
              <a:rPr lang="en-US" sz="1600">
                <a:solidFill>
                  <a:srgbClr val="FFFFFF"/>
                </a:solidFill>
                <a:latin typeface="arial"/>
                <a:ea typeface="arial"/>
                <a:cs typeface="arial"/>
                <a:sym typeface="arial"/>
              </a:rPr>
              <a:t> </a:t>
            </a:r>
          </a:p>
          <a:p>
            <a:pPr rtl="0">
              <a:lnSpc>
                <a:spcPct val="100000"/>
              </a:lnSpc>
              <a:buNone/>
            </a:pPr>
            <a:r>
              <a:rPr lang="en-US" sz="1600">
                <a:solidFill>
                  <a:srgbClr val="FFFFFF"/>
                </a:solidFill>
                <a:latin typeface="arial"/>
                <a:ea typeface="arial"/>
                <a:cs typeface="arial"/>
                <a:sym typeface="arial"/>
              </a:rPr>
              <a:t>Current Nursing. (2012). Nursing theories: Imogene King's theory of goal attainment. Retrieved from http://currentnursing.com/nursing_theory/goal_attainment_theory.html </a:t>
            </a:r>
          </a:p>
          <a:p>
            <a:pPr rtl="0">
              <a:lnSpc>
                <a:spcPct val="100000"/>
              </a:lnSpc>
              <a:buNone/>
            </a:pPr>
            <a:r>
              <a:rPr lang="en-US" sz="1600">
                <a:solidFill>
                  <a:srgbClr val="FFFFFF"/>
                </a:solidFill>
                <a:latin typeface="arial"/>
                <a:ea typeface="arial"/>
                <a:cs typeface="arial"/>
                <a:sym typeface="arial"/>
              </a:rPr>
              <a:t>Nursing Science Quarterly 1997 King's Theory of Goal Attainment in Practice. </a:t>
            </a:r>
          </a:p>
          <a:p>
            <a:pPr rtl="0">
              <a:lnSpc>
                <a:spcPct val="100000"/>
              </a:lnSpc>
              <a:buNone/>
            </a:pPr>
            <a:r>
              <a:rPr lang="en-US" sz="1600">
                <a:solidFill>
                  <a:srgbClr val="FFFFFF"/>
                </a:solidFill>
                <a:latin typeface="arial"/>
                <a:ea typeface="arial"/>
                <a:cs typeface="arial"/>
                <a:sym typeface="arial"/>
              </a:rPr>
              <a:t>King's Theory of Goal Attainment in Practice (1997). </a:t>
            </a:r>
            <a:r>
              <a:rPr lang="en-US" sz="1600" i="1">
                <a:solidFill>
                  <a:srgbClr val="FFFFFF"/>
                </a:solidFill>
                <a:latin typeface="arial"/>
                <a:ea typeface="arial"/>
                <a:cs typeface="arial"/>
                <a:sym typeface="arial"/>
              </a:rPr>
              <a:t>Nursing Science Quarterly, 10</a:t>
            </a:r>
            <a:r>
              <a:rPr lang="en-US" sz="1600">
                <a:solidFill>
                  <a:srgbClr val="FFFFFF"/>
                </a:solidFill>
                <a:latin typeface="arial"/>
                <a:ea typeface="arial"/>
                <a:cs typeface="arial"/>
                <a:sym typeface="arial"/>
              </a:rPr>
              <a:t>(180), 180-185, doi: 10.1177/089431849701000411.</a:t>
            </a:r>
          </a:p>
          <a:p>
            <a:pPr rtl="0">
              <a:lnSpc>
                <a:spcPct val="100000"/>
              </a:lnSpc>
              <a:buNone/>
            </a:pPr>
            <a:r>
              <a:rPr lang="en-US" sz="1600">
                <a:solidFill>
                  <a:srgbClr val="FFFFFF"/>
                </a:solidFill>
                <a:latin typeface="arial"/>
                <a:ea typeface="arial"/>
                <a:cs typeface="arial"/>
                <a:sym typeface="arial"/>
              </a:rPr>
              <a:t> </a:t>
            </a:r>
          </a:p>
          <a:p>
            <a:pPr rtl="0">
              <a:lnSpc>
                <a:spcPct val="100000"/>
              </a:lnSpc>
              <a:buNone/>
            </a:pPr>
            <a:r>
              <a:rPr lang="en-US" sz="1600">
                <a:solidFill>
                  <a:srgbClr val="FFFFFF"/>
                </a:solidFill>
                <a:latin typeface="arial"/>
                <a:ea typeface="arial"/>
                <a:cs typeface="arial"/>
                <a:sym typeface="arial"/>
              </a:rPr>
              <a:t>Manayan and Manlapaz (2009) Manayan M C Manlapaz K K 20090716 Nursing Theories: the Queen Who is KingManayan, M. C., &amp; Manlapaz, K. K. (2009, July 16). Nursing Theories: the Queen Who is King. Retrieved from </a:t>
            </a:r>
            <a:r>
              <a:rPr lang="en-US" sz="1600" u="sng">
                <a:solidFill>
                  <a:srgbClr val="99DDFF"/>
                </a:solidFill>
                <a:latin typeface="arial"/>
                <a:ea typeface="arial"/>
                <a:cs typeface="arial"/>
                <a:sym typeface="arial"/>
                <a:hlinkClick r:id="rId3"/>
              </a:rPr>
              <a:t>http://nursingtheories.blogspot.com/2009/07/queen-who-is-king.html</a:t>
            </a:r>
          </a:p>
          <a:p>
            <a:pPr rtl="0">
              <a:lnSpc>
                <a:spcPct val="100000"/>
              </a:lnSpc>
              <a:buNone/>
            </a:pPr>
            <a:r>
              <a:rPr lang="en-US" sz="1600">
                <a:solidFill>
                  <a:srgbClr val="FFFFFF"/>
                </a:solidFill>
                <a:latin typeface="arial"/>
                <a:ea typeface="arial"/>
                <a:cs typeface="arial"/>
                <a:sym typeface="arial"/>
              </a:rPr>
              <a:t> </a:t>
            </a:r>
          </a:p>
          <a:p>
            <a:pPr rtl="0">
              <a:lnSpc>
                <a:spcPct val="100000"/>
              </a:lnSpc>
              <a:buNone/>
            </a:pPr>
            <a:r>
              <a:rPr lang="en-US" sz="1600">
                <a:solidFill>
                  <a:srgbClr val="FFFFFF"/>
                </a:solidFill>
                <a:latin typeface="arial"/>
                <a:ea typeface="arial"/>
                <a:cs typeface="arial"/>
                <a:sym typeface="arial"/>
              </a:rPr>
              <a:t>Messmer P R 2006 Professional Model of Care: Using King's Theory of Goal Attainment. </a:t>
            </a:r>
          </a:p>
          <a:p>
            <a:pPr rtl="0">
              <a:lnSpc>
                <a:spcPct val="100000"/>
              </a:lnSpc>
              <a:buNone/>
            </a:pPr>
            <a:r>
              <a:rPr lang="en-US" sz="1600">
                <a:solidFill>
                  <a:srgbClr val="FFFFFF"/>
                </a:solidFill>
                <a:latin typeface="arial"/>
                <a:ea typeface="arial"/>
                <a:cs typeface="arial"/>
                <a:sym typeface="arial"/>
              </a:rPr>
              <a:t>Messmer, P. R. (2006). Professional Model of Care: Using King's Theory of Goal Attainment. </a:t>
            </a:r>
            <a:r>
              <a:rPr lang="en-US" sz="1600" i="1">
                <a:solidFill>
                  <a:srgbClr val="FFFFFF"/>
                </a:solidFill>
                <a:latin typeface="arial"/>
                <a:ea typeface="arial"/>
                <a:cs typeface="arial"/>
                <a:sym typeface="arial"/>
              </a:rPr>
              <a:t>Nursing Science Quarterly, 19</a:t>
            </a:r>
            <a:r>
              <a:rPr lang="en-US" sz="1600">
                <a:solidFill>
                  <a:srgbClr val="FFFFFF"/>
                </a:solidFill>
                <a:latin typeface="arial"/>
                <a:ea typeface="arial"/>
                <a:cs typeface="arial"/>
                <a:sym typeface="arial"/>
              </a:rPr>
              <a:t>(227), 227-229, doi: 10.1177/0894318406289887.</a:t>
            </a:r>
          </a:p>
          <a:p>
            <a:pPr rtl="0">
              <a:lnSpc>
                <a:spcPct val="100000"/>
              </a:lnSpc>
              <a:buNone/>
            </a:pPr>
            <a:r>
              <a:rPr lang="en-US" sz="1600">
                <a:solidFill>
                  <a:srgbClr val="FFFFFF"/>
                </a:solidFill>
                <a:latin typeface="arial"/>
                <a:ea typeface="arial"/>
                <a:cs typeface="arial"/>
                <a:sym typeface="arial"/>
              </a:rPr>
              <a:t> </a:t>
            </a:r>
          </a:p>
          <a:p>
            <a:pPr rtl="0">
              <a:lnSpc>
                <a:spcPct val="100000"/>
              </a:lnSpc>
              <a:buNone/>
            </a:pPr>
            <a:r>
              <a:rPr lang="en-US" sz="1600">
                <a:solidFill>
                  <a:srgbClr val="FFFFFF"/>
                </a:solidFill>
                <a:latin typeface="arial"/>
                <a:ea typeface="arial"/>
                <a:cs typeface="arial"/>
                <a:sym typeface="arial"/>
              </a:rPr>
              <a:t> </a:t>
            </a:r>
          </a:p>
          <a:p>
            <a:pPr rtl="0">
              <a:lnSpc>
                <a:spcPct val="100000"/>
              </a:lnSpc>
              <a:buNone/>
            </a:pPr>
            <a:r>
              <a:rPr lang="en-US" sz="1600">
                <a:solidFill>
                  <a:srgbClr val="FFFFFF"/>
                </a:solidFill>
                <a:latin typeface="arial"/>
                <a:ea typeface="arial"/>
                <a:cs typeface="arial"/>
                <a:sym typeface="arial"/>
              </a:rPr>
              <a:t>NursingBuddy: Online Nursing Resource (2011, February 25) NursingBuddy: Online Nursing Resource 20110225NursingBuddy: Online Nursing Resource (2011, February 25). Retrieved from </a:t>
            </a:r>
            <a:r>
              <a:rPr lang="en-US" sz="1600" u="sng">
                <a:solidFill>
                  <a:srgbClr val="99DDFF"/>
                </a:solidFill>
                <a:latin typeface="arial"/>
                <a:ea typeface="arial"/>
                <a:cs typeface="arial"/>
                <a:sym typeface="arial"/>
                <a:hlinkClick r:id="rId4"/>
              </a:rPr>
              <a:t>http://nursingbuddy.com/2011/02/25/imogene-king</a:t>
            </a:r>
          </a:p>
          <a:p>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algn="ctr" rtl="0">
              <a:lnSpc>
                <a:spcPct val="100000"/>
              </a:lnSpc>
              <a:buNone/>
            </a:pPr>
            <a:r>
              <a:rPr lang="en-US" sz="4266">
                <a:solidFill>
                  <a:srgbClr val="FFFFFF"/>
                </a:solidFill>
                <a:latin typeface="Times"/>
                <a:ea typeface="Times"/>
                <a:cs typeface="Times"/>
                <a:sym typeface="Times"/>
              </a:rPr>
              <a:t>References cont.</a:t>
            </a:r>
          </a:p>
        </p:txBody>
      </p:sp>
      <p:sp>
        <p:nvSpPr>
          <p:cNvPr id="187" name="Shape 187"/>
          <p:cNvSpPr txBox="1">
            <a:spLocks noGrp="1"/>
          </p:cNvSpPr>
          <p:nvPr>
            <p:ph type="body" idx="1"/>
          </p:nvPr>
        </p:nvSpPr>
        <p:spPr>
          <a:xfrm>
            <a:off x="304800" y="1219200"/>
            <a:ext cx="9622499" cy="6781150"/>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arial"/>
                <a:ea typeface="arial"/>
                <a:cs typeface="arial"/>
                <a:sym typeface="arial"/>
              </a:rPr>
              <a:t>
</a:t>
            </a:r>
            <a:r>
              <a:rPr lang="en-US" sz="1600" b="1">
                <a:solidFill>
                  <a:srgbClr val="FFFFFF"/>
                </a:solidFill>
                <a:latin typeface="arial"/>
                <a:ea typeface="arial"/>
                <a:cs typeface="arial"/>
                <a:sym typeface="arial"/>
              </a:rPr>
              <a:t>Williams, L. A. (2001). Imogene King’s interacting systems theory: Application in emergency and rural nursing. </a:t>
            </a:r>
            <a:r>
              <a:rPr lang="en-US" sz="1600" b="1" i="1">
                <a:solidFill>
                  <a:srgbClr val="FFFFFF"/>
                </a:solidFill>
                <a:latin typeface="arial"/>
                <a:ea typeface="arial"/>
                <a:cs typeface="arial"/>
                <a:sym typeface="arial"/>
              </a:rPr>
              <a:t>Online Journal of Rural Nursing and Health Care, (2</a:t>
            </a:r>
            <a:r>
              <a:rPr lang="en-US" sz="1600" b="1">
                <a:solidFill>
                  <a:srgbClr val="FFFFFF"/>
                </a:solidFill>
                <a:latin typeface="arial"/>
                <a:ea typeface="arial"/>
                <a:cs typeface="arial"/>
                <a:sym typeface="arial"/>
              </a:rPr>
              <a:t>)1, 25, 26. Retrieved from http://www.rno.org/journal/index.php/online-journal/article/viewFile/93/89 </a:t>
            </a:r>
          </a:p>
          <a:p>
            <a:pPr rtl="0">
              <a:lnSpc>
                <a:spcPct val="100000"/>
              </a:lnSpc>
              <a:buNone/>
            </a:pPr>
            <a:r>
              <a:rPr lang="en-US" sz="1600" b="1">
                <a:solidFill>
                  <a:srgbClr val="FFFFFF"/>
                </a:solidFill>
                <a:latin typeface="arial"/>
                <a:ea typeface="arial"/>
                <a:cs typeface="arial"/>
                <a:sym typeface="arial"/>
              </a:rPr>
              <a:t> </a:t>
            </a:r>
          </a:p>
          <a:p>
            <a:pPr rtl="0">
              <a:lnSpc>
                <a:spcPct val="100000"/>
              </a:lnSpc>
              <a:buNone/>
            </a:pPr>
            <a:r>
              <a:rPr lang="en-US" sz="1600" b="1">
                <a:solidFill>
                  <a:srgbClr val="FFFFFF"/>
                </a:solidFill>
                <a:latin typeface="arial"/>
                <a:ea typeface="arial"/>
                <a:cs typeface="arial"/>
                <a:sym typeface="arial"/>
              </a:rPr>
              <a:t>Imogene King. (2011) </a:t>
            </a:r>
            <a:r>
              <a:rPr lang="en-US" sz="1600" b="1" i="1">
                <a:solidFill>
                  <a:srgbClr val="FFFFFF"/>
                </a:solidFill>
                <a:latin typeface="arial"/>
                <a:ea typeface="arial"/>
                <a:cs typeface="arial"/>
                <a:sym typeface="arial"/>
              </a:rPr>
              <a:t>Nursing Theory. </a:t>
            </a:r>
            <a:r>
              <a:rPr lang="en-US" sz="1600" b="1" i="0">
                <a:solidFill>
                  <a:srgbClr val="FFFFFF"/>
                </a:solidFill>
                <a:latin typeface="arial"/>
                <a:ea typeface="arial"/>
                <a:cs typeface="arial"/>
                <a:sym typeface="arial"/>
              </a:rPr>
              <a:t>Retrieved from http://nursing-theory.org/nursing-theorist/Imogene-King.php</a:t>
            </a:r>
          </a:p>
          <a:p>
            <a:endParaRPr/>
          </a:p>
          <a:p>
            <a:pPr rtl="0">
              <a:lnSpc>
                <a:spcPct val="100000"/>
              </a:lnSpc>
              <a:buNone/>
            </a:pPr>
            <a:r>
              <a:rPr lang="en-US" sz="1600" b="1">
                <a:solidFill>
                  <a:srgbClr val="FFFFFF"/>
                </a:solidFill>
                <a:latin typeface="arial"/>
                <a:ea typeface="arial"/>
                <a:cs typeface="arial"/>
                <a:sym typeface="arial"/>
              </a:rPr>
              <a:t>King's Theory of Goal Attainment. (2011) </a:t>
            </a:r>
            <a:r>
              <a:rPr lang="en-US" sz="1600" b="1" i="1">
                <a:solidFill>
                  <a:srgbClr val="FFFFFF"/>
                </a:solidFill>
                <a:latin typeface="arial"/>
                <a:ea typeface="arial"/>
                <a:cs typeface="arial"/>
                <a:sym typeface="arial"/>
              </a:rPr>
              <a:t>Nursing Theory. Retrieved from http://nursing-theory.org/theories-and-models/king-theory-of-goal-attainment.php</a:t>
            </a:r>
          </a:p>
          <a:p>
            <a:endParaRPr/>
          </a:p>
          <a:p>
            <a:endParaRPr/>
          </a:p>
          <a:p>
            <a:pPr rtl="0">
              <a:lnSpc>
                <a:spcPct val="100000"/>
              </a:lnSpc>
              <a:buNone/>
            </a:pPr>
            <a:r>
              <a:rPr lang="en-US" sz="1600">
                <a:solidFill>
                  <a:srgbClr val="FFFFFF"/>
                </a:solidFill>
                <a:latin typeface="Times New Roman"/>
                <a:ea typeface="Times New Roman"/>
                <a:cs typeface="Times New Roman"/>
                <a:sym typeface="Times New Roman"/>
              </a:rPr>
              <a:t> </a:t>
            </a:r>
            <a:r>
              <a:rPr lang="en-US" sz="1600" b="1" u="sng">
                <a:solidFill>
                  <a:srgbClr val="FFFFFF"/>
                </a:solidFill>
                <a:latin typeface="Times"/>
                <a:ea typeface="Times"/>
                <a:cs typeface="Times"/>
                <a:sym typeface="Times"/>
              </a:rPr>
              <a:t>IMAGES </a:t>
            </a:r>
          </a:p>
          <a:p>
            <a:pPr rtl="0">
              <a:lnSpc>
                <a:spcPct val="100000"/>
              </a:lnSpc>
              <a:buNone/>
            </a:pPr>
            <a:r>
              <a:rPr lang="en-US" sz="1600" b="1">
                <a:solidFill>
                  <a:srgbClr val="FFFFFF"/>
                </a:solidFill>
                <a:latin typeface="arial"/>
                <a:ea typeface="arial"/>
                <a:cs typeface="arial"/>
                <a:sym typeface="arial"/>
              </a:rPr>
              <a:t> </a:t>
            </a:r>
          </a:p>
          <a:p>
            <a:pPr rtl="0">
              <a:lnSpc>
                <a:spcPct val="100000"/>
              </a:lnSpc>
              <a:buNone/>
            </a:pPr>
            <a:r>
              <a:rPr lang="en-US" sz="1600" b="1">
                <a:solidFill>
                  <a:srgbClr val="FFFFFF"/>
                </a:solidFill>
                <a:latin typeface="times new roman"/>
                <a:ea typeface="times new roman"/>
                <a:cs typeface="times new roman"/>
                <a:sym typeface="times new roman"/>
              </a:rPr>
              <a:t>Palm Beach State College. Goal attainment. Retrieved, 2012,  from  </a:t>
            </a:r>
          </a:p>
          <a:p>
            <a:pPr rtl="0">
              <a:lnSpc>
                <a:spcPct val="100000"/>
              </a:lnSpc>
              <a:buNone/>
            </a:pPr>
            <a:r>
              <a:rPr lang="en-US" sz="1600" b="1">
                <a:solidFill>
                  <a:srgbClr val="FFFFFF"/>
                </a:solidFill>
                <a:latin typeface="times new roman"/>
                <a:ea typeface="times new roman"/>
                <a:cs typeface="times new roman"/>
                <a:sym typeface="times new roman"/>
              </a:rPr>
              <a:t>http://www.palmbeachstate.edu/x3194.xml</a:t>
            </a:r>
          </a:p>
          <a:p>
            <a:pPr rtl="0">
              <a:lnSpc>
                <a:spcPct val="100000"/>
              </a:lnSpc>
              <a:buNone/>
            </a:pPr>
            <a:r>
              <a:rPr lang="en-US" sz="1600">
                <a:solidFill>
                  <a:srgbClr val="FFFFFF"/>
                </a:solidFill>
                <a:latin typeface="Times"/>
                <a:ea typeface="Times"/>
                <a:cs typeface="Times"/>
                <a:sym typeface="Times"/>
              </a:rPr>
              <a:t> </a:t>
            </a:r>
          </a:p>
          <a:p>
            <a:pPr rtl="0">
              <a:lnSpc>
                <a:spcPct val="100000"/>
              </a:lnSpc>
              <a:buNone/>
            </a:pPr>
            <a:r>
              <a:rPr lang="en-US" sz="1600">
                <a:solidFill>
                  <a:srgbClr val="FFFFFF"/>
                </a:solidFill>
                <a:latin typeface="Times"/>
                <a:ea typeface="Times"/>
                <a:cs typeface="Times"/>
                <a:sym typeface="Times"/>
              </a:rPr>
              <a:t>UPOU N207 Students. (2008). Blog archive: Reflections from the past and a vision for the future: King's theory and its application. Retrieved from </a:t>
            </a:r>
            <a:r>
              <a:rPr lang="en-US" sz="1600">
                <a:solidFill>
                  <a:srgbClr val="FFFFFF"/>
                </a:solidFill>
                <a:latin typeface="Times New Roman"/>
                <a:ea typeface="Times New Roman"/>
                <a:cs typeface="Times New Roman"/>
                <a:sym typeface="Times New Roman"/>
              </a:rPr>
              <a:t>http://imogene-king.blogspot.com/</a:t>
            </a:r>
          </a:p>
          <a:p>
            <a:pPr rtl="0">
              <a:lnSpc>
                <a:spcPct val="100000"/>
              </a:lnSpc>
              <a:buNone/>
            </a:pPr>
            <a:r>
              <a:rPr lang="en-US" sz="1600">
                <a:solidFill>
                  <a:srgbClr val="FFFFFF"/>
                </a:solidFill>
                <a:latin typeface="Times New Roman"/>
                <a:ea typeface="Times New Roman"/>
                <a:cs typeface="Times New Roman"/>
                <a:sym typeface="Times New Roman"/>
              </a:rPr>
              <a:t> </a:t>
            </a:r>
          </a:p>
          <a:p>
            <a:pPr rtl="0">
              <a:lnSpc>
                <a:spcPct val="100000"/>
              </a:lnSpc>
              <a:buNone/>
            </a:pPr>
            <a:r>
              <a:rPr lang="en-US" sz="1600">
                <a:solidFill>
                  <a:srgbClr val="FFFFFF"/>
                </a:solidFill>
                <a:latin typeface="Times"/>
                <a:ea typeface="Times"/>
                <a:cs typeface="Times"/>
                <a:sym typeface="Times"/>
              </a:rPr>
              <a:t>UPOU N207 Students. (2009). Blog archive: The queen who is king: Imogene King: The queen of goal attainment theory. Retrieved from </a:t>
            </a:r>
            <a:r>
              <a:rPr lang="en-US" sz="1600">
                <a:solidFill>
                  <a:srgbClr val="FFFFFF"/>
                </a:solidFill>
                <a:latin typeface="Times New Roman"/>
                <a:ea typeface="Times New Roman"/>
                <a:cs typeface="Times New Roman"/>
                <a:sym typeface="Times New Roman"/>
              </a:rPr>
              <a:t> http://nursingtheories.blogspot.com/2009/07/queen-who-is-king.html</a:t>
            </a:r>
          </a:p>
          <a:p>
            <a:pPr rtl="0">
              <a:lnSpc>
                <a:spcPct val="100000"/>
              </a:lnSpc>
              <a:buNone/>
            </a:pPr>
            <a:r>
              <a:rPr lang="en-US" sz="1600">
                <a:solidFill>
                  <a:srgbClr val="FFFFFF"/>
                </a:solidFill>
                <a:latin typeface="Times New Roman"/>
                <a:ea typeface="Times New Roman"/>
                <a:cs typeface="Times New Roman"/>
                <a:sym typeface="Times New Roman"/>
              </a:rPr>
              <a:t> </a:t>
            </a:r>
          </a:p>
          <a:p>
            <a:pPr rtl="0">
              <a:lnSpc>
                <a:spcPct val="100000"/>
              </a:lnSpc>
              <a:buNone/>
            </a:pPr>
            <a:r>
              <a:rPr lang="en-US" sz="2666">
                <a:solidFill>
                  <a:srgbClr val="FFFFFF"/>
                </a:solidFill>
                <a:latin typeface="Times New Roman"/>
                <a:ea typeface="Times New Roman"/>
                <a:cs typeface="Times New Roman"/>
                <a:sym typeface="Times New Roman"/>
              </a:rPr>
              <a:t> </a:t>
            </a:r>
          </a:p>
          <a:p>
            <a:pPr rtl="0">
              <a:lnSpc>
                <a:spcPct val="100000"/>
              </a:lnSpc>
              <a:buNone/>
            </a:pPr>
            <a:r>
              <a:rPr lang="en-US" sz="2666">
                <a:solidFill>
                  <a:srgbClr val="FFFFFF"/>
                </a:solidFill>
                <a:latin typeface="Times New Roman"/>
                <a:ea typeface="Times New Roman"/>
                <a:cs typeface="Times New Roman"/>
                <a:sym typeface="Times New Roman"/>
              </a:rPr>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508000" y="101600"/>
            <a:ext cx="9499425" cy="7552775"/>
          </a:xfrm>
          <a:prstGeom prst="rect">
            <a:avLst/>
          </a:prstGeom>
        </p:spPr>
        <p:txBody>
          <a:bodyPr lIns="38100" tIns="38100" rIns="38100" bIns="38100" anchor="t" anchorCtr="0">
            <a:noAutofit/>
          </a:bodyPr>
          <a:lstStyle/>
          <a:p>
            <a:pPr rtl="0">
              <a:lnSpc>
                <a:spcPct val="100000"/>
              </a:lnSpc>
              <a:buNone/>
            </a:pPr>
            <a:r>
              <a:rPr lang="en-US" sz="3733">
                <a:solidFill>
                  <a:srgbClr val="FFFFFF"/>
                </a:solidFill>
                <a:latin typeface="Times"/>
                <a:ea typeface="Times"/>
                <a:cs typeface="Times"/>
                <a:sym typeface="Times"/>
              </a:rPr>
              <a:t> </a:t>
            </a:r>
          </a:p>
          <a:p>
            <a:pPr rtl="0">
              <a:lnSpc>
                <a:spcPct val="100000"/>
              </a:lnSpc>
              <a:buNone/>
            </a:pPr>
            <a:r>
              <a:rPr lang="en-US" sz="3733">
                <a:solidFill>
                  <a:srgbClr val="FFFFFF"/>
                </a:solidFill>
                <a:latin typeface="Times"/>
                <a:ea typeface="Times"/>
                <a:cs typeface="Times"/>
                <a:sym typeface="Times"/>
              </a:rPr>
              <a:t>A </a:t>
            </a:r>
            <a:r>
              <a:rPr lang="en-US" sz="3733" i="1">
                <a:solidFill>
                  <a:srgbClr val="FFFF00"/>
                </a:solidFill>
                <a:latin typeface="Times"/>
                <a:ea typeface="Times"/>
                <a:cs typeface="Times"/>
                <a:sym typeface="Times"/>
              </a:rPr>
              <a:t>nursing theory</a:t>
            </a:r>
            <a:r>
              <a:rPr lang="en-US" sz="3733">
                <a:solidFill>
                  <a:srgbClr val="FFFFFF"/>
                </a:solidFill>
                <a:latin typeface="Times"/>
                <a:ea typeface="Times"/>
                <a:cs typeface="Times"/>
                <a:sym typeface="Times"/>
              </a:rPr>
              <a:t> is a statement of linked concepts that explain, predict, control, and understand the occurring phenomena that interests nurses........        </a:t>
            </a:r>
          </a:p>
          <a:p>
            <a:pPr rtl="0">
              <a:lnSpc>
                <a:spcPct val="100000"/>
              </a:lnSpc>
              <a:buNone/>
            </a:pPr>
            <a:r>
              <a:rPr lang="en-US" sz="3733">
                <a:solidFill>
                  <a:srgbClr val="FFFFFF"/>
                </a:solidFill>
                <a:latin typeface="Times"/>
                <a:ea typeface="Times"/>
                <a:cs typeface="Times"/>
                <a:sym typeface="Times"/>
              </a:rPr>
              <a:t>  </a:t>
            </a:r>
          </a:p>
          <a:p>
            <a:pPr rtl="0">
              <a:lnSpc>
                <a:spcPct val="100000"/>
              </a:lnSpc>
              <a:buNone/>
            </a:pPr>
            <a:r>
              <a:rPr lang="en-US" sz="3733">
                <a:solidFill>
                  <a:srgbClr val="FFFFFF"/>
                </a:solidFill>
                <a:latin typeface="Times"/>
                <a:ea typeface="Times"/>
                <a:cs typeface="Times"/>
                <a:sym typeface="Times"/>
              </a:rPr>
              <a:t> </a:t>
            </a:r>
          </a:p>
          <a:p>
            <a:pPr rtl="0">
              <a:lnSpc>
                <a:spcPct val="100000"/>
              </a:lnSpc>
              <a:buNone/>
            </a:pPr>
            <a:r>
              <a:rPr lang="en-US" sz="3733">
                <a:solidFill>
                  <a:srgbClr val="FFFFFF"/>
                </a:solidFill>
                <a:latin typeface="Times"/>
                <a:ea typeface="Times"/>
                <a:cs typeface="Times"/>
                <a:sym typeface="Times"/>
              </a:rPr>
              <a:t>the </a:t>
            </a:r>
            <a:r>
              <a:rPr lang="en-US" sz="3733" i="1">
                <a:solidFill>
                  <a:srgbClr val="FFFF00"/>
                </a:solidFill>
                <a:latin typeface="Times"/>
                <a:ea typeface="Times"/>
                <a:cs typeface="Times"/>
                <a:sym typeface="Times"/>
              </a:rPr>
              <a:t>conceptual models</a:t>
            </a:r>
            <a:r>
              <a:rPr lang="en-US" sz="3733">
                <a:solidFill>
                  <a:srgbClr val="FFFFFF"/>
                </a:solidFill>
                <a:latin typeface="Times"/>
                <a:ea typeface="Times"/>
                <a:cs typeface="Times"/>
                <a:sym typeface="Times"/>
              </a:rPr>
              <a:t> or </a:t>
            </a:r>
            <a:r>
              <a:rPr lang="en-US" sz="3733" i="1">
                <a:solidFill>
                  <a:srgbClr val="FFFF00"/>
                </a:solidFill>
                <a:latin typeface="Times"/>
                <a:ea typeface="Times"/>
                <a:cs typeface="Times"/>
                <a:sym typeface="Times"/>
              </a:rPr>
              <a:t>frameworks</a:t>
            </a:r>
            <a:r>
              <a:rPr lang="en-US" sz="3733">
                <a:solidFill>
                  <a:srgbClr val="FFFFFF"/>
                </a:solidFill>
                <a:latin typeface="Times"/>
                <a:ea typeface="Times"/>
                <a:cs typeface="Times"/>
                <a:sym typeface="Times"/>
              </a:rPr>
              <a:t> are the conceptual structures that define those concepts, and are used as tools to integrate and interpret the information.        </a:t>
            </a:r>
          </a:p>
          <a:p>
            <a:endParaRPr/>
          </a:p>
          <a:p>
            <a:pPr rtl="0">
              <a:lnSpc>
                <a:spcPct val="100000"/>
              </a:lnSpc>
              <a:buNone/>
            </a:pPr>
            <a:r>
              <a:rPr lang="en-US" sz="1333">
                <a:solidFill>
                  <a:srgbClr val="FFFFFF"/>
                </a:solidFill>
                <a:latin typeface="Times"/>
                <a:ea typeface="Times"/>
                <a:cs typeface="Times"/>
                <a:sym typeface="Times"/>
              </a:rPr>
              <a:t> </a:t>
            </a:r>
          </a:p>
          <a:p>
            <a:pPr rtl="0">
              <a:lnSpc>
                <a:spcPct val="100000"/>
              </a:lnSpc>
              <a:buNone/>
            </a:pPr>
            <a:r>
              <a:rPr lang="en-US" sz="1333">
                <a:solidFill>
                  <a:srgbClr val="FFFFFF"/>
                </a:solidFill>
                <a:latin typeface="Times"/>
                <a:ea typeface="Times"/>
                <a:cs typeface="Times"/>
                <a:sym typeface="Times"/>
              </a:rPr>
              <a:t>(Chitty and Black, 2011)</a:t>
            </a:r>
          </a:p>
          <a:p>
            <a:pPr rtl="0">
              <a:lnSpc>
                <a:spcPct val="100000"/>
              </a:lnSpc>
              <a:buNone/>
            </a:pPr>
            <a:r>
              <a:rPr lang="en-US" sz="4266">
                <a:solidFill>
                  <a:srgbClr val="FFFFFF"/>
                </a:solidFill>
                <a:latin typeface="Times"/>
                <a:ea typeface="Times"/>
                <a:cs typeface="Times"/>
                <a:sym typeface="Times"/>
              </a:rPr>
              <a:t>  </a:t>
            </a:r>
          </a:p>
        </p:txBody>
      </p:sp>
      <p:sp>
        <p:nvSpPr>
          <p:cNvPr id="34" name="Shape 34"/>
          <p:cNvSpPr/>
          <p:nvPr/>
        </p:nvSpPr>
        <p:spPr>
          <a:xfrm>
            <a:off x="5791200" y="2438400"/>
            <a:ext cx="2122574" cy="1499400"/>
          </a:xfrm>
          <a:prstGeom prst="rect">
            <a:avLst/>
          </a:prstGeom>
          <a:blipFill>
            <a:blip r:embed="rId3"/>
            <a:stretch>
              <a:fillRect/>
            </a:stretch>
          </a:blipFill>
        </p:spPr>
      </p:sp>
      <p:sp>
        <p:nvSpPr>
          <p:cNvPr id="35" name="Shape 35"/>
          <p:cNvSpPr/>
          <p:nvPr/>
        </p:nvSpPr>
        <p:spPr>
          <a:xfrm>
            <a:off x="4673600" y="5892800"/>
            <a:ext cx="2182374" cy="1510174"/>
          </a:xfrm>
          <a:prstGeom prst="rect">
            <a:avLst/>
          </a:prstGeom>
          <a:blipFill>
            <a:blip r:embed="rId4"/>
            <a:stretch>
              <a:fillRect/>
            </a:stretch>
          </a:blipFill>
        </p:spPr>
      </p:sp>
      <p:sp>
        <p:nvSpPr>
          <p:cNvPr id="36" name="Shape 36"/>
          <p:cNvSpPr/>
          <p:nvPr/>
        </p:nvSpPr>
        <p:spPr>
          <a:xfrm>
            <a:off x="1144664" y="3053723"/>
            <a:ext cx="2574220" cy="813404"/>
          </a:xfrm>
          <a:prstGeom prst="curvedRightArrow">
            <a:avLst>
              <a:gd name="adj1" fmla="val 25000"/>
              <a:gd name="adj2" fmla="val 50000"/>
              <a:gd name="adj3" fmla="val 25000"/>
            </a:avLst>
          </a:prstGeom>
          <a:solidFill>
            <a:srgbClr val="CFE2F3"/>
          </a:solidFill>
          <a:ln w="1905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p:nvPr/>
        </p:nvSpPr>
        <p:spPr>
          <a:xfrm>
            <a:off x="1930400" y="812800"/>
            <a:ext cx="6259624" cy="4867474"/>
          </a:xfrm>
          <a:prstGeom prst="rect">
            <a:avLst/>
          </a:prstGeom>
          <a:blipFill>
            <a:blip r:embed="rId3"/>
            <a:stretch>
              <a:fillRect/>
            </a:stretch>
          </a:blipFill>
        </p:spPr>
      </p:sp>
      <p:sp>
        <p:nvSpPr>
          <p:cNvPr id="42" name="Shape 42"/>
          <p:cNvSpPr txBox="1">
            <a:spLocks noGrp="1"/>
          </p:cNvSpPr>
          <p:nvPr>
            <p:ph type="title"/>
          </p:nvPr>
        </p:nvSpPr>
        <p:spPr>
          <a:xfrm>
            <a:off x="406400" y="101600"/>
            <a:ext cx="9401400" cy="635450"/>
          </a:xfrm>
          <a:prstGeom prst="rect">
            <a:avLst/>
          </a:prstGeom>
        </p:spPr>
        <p:txBody>
          <a:bodyPr lIns="38100" tIns="38100" rIns="38100" bIns="38100" anchor="t" anchorCtr="0">
            <a:noAutofit/>
          </a:bodyPr>
          <a:lstStyle/>
          <a:p>
            <a:pPr algn="ctr" rtl="0">
              <a:lnSpc>
                <a:spcPct val="100000"/>
              </a:lnSpc>
              <a:buNone/>
            </a:pPr>
            <a:r>
              <a:rPr lang="en-US" sz="3733" u="sng">
                <a:solidFill>
                  <a:srgbClr val="FFFFFF"/>
                </a:solidFill>
                <a:latin typeface="Times"/>
                <a:ea typeface="Times"/>
                <a:cs typeface="Times"/>
                <a:sym typeface="Times"/>
              </a:rPr>
              <a:t>King's Attainment Goal Theory</a:t>
            </a:r>
          </a:p>
        </p:txBody>
      </p:sp>
      <p:sp>
        <p:nvSpPr>
          <p:cNvPr id="43" name="Shape 43"/>
          <p:cNvSpPr txBox="1">
            <a:spLocks noGrp="1"/>
          </p:cNvSpPr>
          <p:nvPr>
            <p:ph type="body" idx="1"/>
          </p:nvPr>
        </p:nvSpPr>
        <p:spPr>
          <a:xfrm>
            <a:off x="3251200" y="5384775"/>
            <a:ext cx="4030074" cy="285899"/>
          </a:xfrm>
          <a:prstGeom prst="rect">
            <a:avLst/>
          </a:prstGeom>
        </p:spPr>
        <p:txBody>
          <a:bodyPr lIns="38100" tIns="38100" rIns="38100" bIns="38100" anchor="t" anchorCtr="0">
            <a:noAutofit/>
          </a:bodyPr>
          <a:lstStyle/>
          <a:p>
            <a:pPr rtl="0">
              <a:lnSpc>
                <a:spcPct val="100000"/>
              </a:lnSpc>
              <a:buNone/>
            </a:pPr>
            <a:r>
              <a:rPr lang="en-US" sz="1333" b="1">
                <a:solidFill>
                  <a:srgbClr val="000000"/>
                </a:solidFill>
                <a:latin typeface="Times New Roman"/>
                <a:ea typeface="Times New Roman"/>
                <a:cs typeface="Times New Roman"/>
                <a:sym typeface="Times New Roman"/>
              </a:rPr>
              <a:t>(http://www.palmbeachstate.edu/x3194.xml)</a:t>
            </a:r>
          </a:p>
        </p:txBody>
      </p:sp>
      <p:sp>
        <p:nvSpPr>
          <p:cNvPr id="44" name="Shape 44"/>
          <p:cNvSpPr txBox="1">
            <a:spLocks noGrp="1"/>
          </p:cNvSpPr>
          <p:nvPr>
            <p:ph type="body" idx="2"/>
          </p:nvPr>
        </p:nvSpPr>
        <p:spPr>
          <a:xfrm>
            <a:off x="0" y="5892800"/>
            <a:ext cx="9777874" cy="1644149"/>
          </a:xfrm>
          <a:prstGeom prst="rect">
            <a:avLst/>
          </a:prstGeom>
        </p:spPr>
        <p:txBody>
          <a:bodyPr lIns="38100" tIns="38100" rIns="38100" bIns="38100" anchor="t" anchorCtr="0">
            <a:noAutofit/>
          </a:bodyPr>
          <a:lstStyle/>
          <a:p>
            <a:pPr rtl="0">
              <a:lnSpc>
                <a:spcPct val="100000"/>
              </a:lnSpc>
              <a:buNone/>
            </a:pPr>
            <a:r>
              <a:rPr lang="en-US" sz="2666" u="sng">
                <a:solidFill>
                  <a:srgbClr val="FFFF00"/>
                </a:solidFill>
                <a:latin typeface="Times"/>
                <a:ea typeface="Times"/>
                <a:cs typeface="Times"/>
                <a:sym typeface="Times"/>
              </a:rPr>
              <a:t>Assumption</a:t>
            </a:r>
            <a:r>
              <a:rPr lang="en-US" sz="2666">
                <a:solidFill>
                  <a:srgbClr val="FFFFFF"/>
                </a:solidFill>
                <a:latin typeface="Times"/>
                <a:ea typeface="Times"/>
                <a:cs typeface="Times"/>
                <a:sym typeface="Times"/>
              </a:rPr>
              <a:t> is that the patient and nurse communicate, participate in mutual goal setting, and take actions to achieve those goals together.  </a:t>
            </a:r>
          </a:p>
          <a:p>
            <a:pPr rtl="0">
              <a:lnSpc>
                <a:spcPct val="100000"/>
              </a:lnSpc>
              <a:buNone/>
            </a:pPr>
            <a:r>
              <a:rPr lang="en-US" sz="1600">
                <a:solidFill>
                  <a:srgbClr val="FFFFFF"/>
                </a:solidFill>
                <a:latin typeface="Times New Roman"/>
                <a:ea typeface="Times New Roman"/>
                <a:cs typeface="Times New Roman"/>
                <a:sym typeface="Times New Roman"/>
              </a:rPr>
              <a:t> </a:t>
            </a:r>
          </a:p>
          <a:p>
            <a:pPr rtl="0">
              <a:lnSpc>
                <a:spcPct val="100000"/>
              </a:lnSpc>
              <a:buNone/>
            </a:pPr>
            <a:r>
              <a:rPr lang="en-US" sz="1333">
                <a:solidFill>
                  <a:srgbClr val="FFFFFF"/>
                </a:solidFill>
                <a:latin typeface="Times New Roman"/>
                <a:ea typeface="Times New Roman"/>
                <a:cs typeface="Times New Roman"/>
                <a:sym typeface="Times New Roman"/>
              </a:rPr>
              <a:t>(http://currentnursing.com/nursing_theory/goal_attainment_theory.html)                         (</a:t>
            </a:r>
            <a:r>
              <a:rPr lang="en-US" sz="1333" b="1">
                <a:solidFill>
                  <a:srgbClr val="FFFFFF"/>
                </a:solidFill>
                <a:latin typeface="Times New Roman"/>
                <a:ea typeface="Times New Roman"/>
                <a:cs typeface="Times New Roman"/>
                <a:sym typeface="Times New Roman"/>
              </a:rPr>
              <a:t>Williams, L. A., 2001)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Shape 49"/>
          <p:cNvSpPr/>
          <p:nvPr/>
        </p:nvSpPr>
        <p:spPr>
          <a:xfrm>
            <a:off x="1828800" y="914400"/>
            <a:ext cx="6488825" cy="4602299"/>
          </a:xfrm>
          <a:prstGeom prst="rect">
            <a:avLst/>
          </a:prstGeom>
          <a:blipFill>
            <a:blip r:embed="rId3"/>
            <a:stretch>
              <a:fillRect/>
            </a:stretch>
          </a:blipFill>
        </p:spPr>
      </p:sp>
      <p:sp>
        <p:nvSpPr>
          <p:cNvPr id="50" name="Shape 50"/>
          <p:cNvSpPr txBox="1">
            <a:spLocks noGrp="1"/>
          </p:cNvSpPr>
          <p:nvPr>
            <p:ph type="title"/>
          </p:nvPr>
        </p:nvSpPr>
        <p:spPr>
          <a:xfrm>
            <a:off x="304800" y="101600"/>
            <a:ext cx="9239074" cy="1334524"/>
          </a:xfrm>
          <a:prstGeom prst="rect">
            <a:avLst/>
          </a:prstGeom>
        </p:spPr>
        <p:txBody>
          <a:bodyPr lIns="38100" tIns="38100" rIns="38100" bIns="38100" anchor="t" anchorCtr="0">
            <a:noAutofit/>
          </a:bodyPr>
          <a:lstStyle/>
          <a:p>
            <a:pPr algn="ctr" rtl="0">
              <a:lnSpc>
                <a:spcPct val="100000"/>
              </a:lnSpc>
              <a:buNone/>
            </a:pPr>
            <a:r>
              <a:rPr lang="en-US" sz="3733">
                <a:solidFill>
                  <a:srgbClr val="FFFFFF"/>
                </a:solidFill>
                <a:latin typeface="Times"/>
                <a:ea typeface="Times"/>
                <a:cs typeface="Times"/>
                <a:sym typeface="Times"/>
              </a:rPr>
              <a:t> </a:t>
            </a:r>
            <a:r>
              <a:rPr lang="en-US" sz="3733" u="sng">
                <a:solidFill>
                  <a:srgbClr val="FFFFFF"/>
                </a:solidFill>
                <a:latin typeface="Times"/>
                <a:ea typeface="Times"/>
                <a:cs typeface="Times"/>
                <a:sym typeface="Times"/>
              </a:rPr>
              <a:t>King's Interacting and Open Systems Model</a:t>
            </a:r>
          </a:p>
          <a:p>
            <a:endParaRPr/>
          </a:p>
        </p:txBody>
      </p:sp>
      <p:sp>
        <p:nvSpPr>
          <p:cNvPr id="51" name="Shape 51"/>
          <p:cNvSpPr txBox="1">
            <a:spLocks noGrp="1"/>
          </p:cNvSpPr>
          <p:nvPr>
            <p:ph type="body" idx="1"/>
          </p:nvPr>
        </p:nvSpPr>
        <p:spPr>
          <a:xfrm>
            <a:off x="1320800" y="4978400"/>
            <a:ext cx="9472450" cy="775274"/>
          </a:xfrm>
          <a:prstGeom prst="rect">
            <a:avLst/>
          </a:prstGeom>
        </p:spPr>
        <p:txBody>
          <a:bodyPr lIns="38100" tIns="38100" rIns="38100" bIns="38100" anchor="t" anchorCtr="0">
            <a:noAutofit/>
          </a:bodyPr>
          <a:lstStyle/>
          <a:p>
            <a:pPr rtl="0">
              <a:lnSpc>
                <a:spcPct val="100000"/>
              </a:lnSpc>
              <a:buNone/>
            </a:pPr>
            <a:r>
              <a:rPr lang="en-US" sz="1333">
                <a:solidFill>
                  <a:srgbClr val="000000"/>
                </a:solidFill>
                <a:latin typeface="Times"/>
                <a:ea typeface="Times"/>
                <a:cs typeface="Times"/>
                <a:sym typeface="Times"/>
              </a:rPr>
              <a:t>                      </a:t>
            </a:r>
            <a:r>
              <a:rPr lang="en-US" sz="1333" b="1">
                <a:solidFill>
                  <a:srgbClr val="000000"/>
                </a:solidFill>
                <a:latin typeface="Times"/>
                <a:ea typeface="Times"/>
                <a:cs typeface="Times"/>
                <a:sym typeface="Times"/>
              </a:rPr>
              <a:t>(http://nursingtheories.blogspot.com/2009/07/queen-who-is-king.htmltp:)  </a:t>
            </a:r>
            <a:r>
              <a:rPr lang="en-US" sz="1333">
                <a:solidFill>
                  <a:srgbClr val="000000"/>
                </a:solidFill>
                <a:latin typeface="Times"/>
                <a:ea typeface="Times"/>
                <a:cs typeface="Times"/>
                <a:sym typeface="Times"/>
              </a:rPr>
              <a:t>                                      </a:t>
            </a:r>
          </a:p>
          <a:p>
            <a:endParaRPr/>
          </a:p>
          <a:p>
            <a:endParaRPr/>
          </a:p>
        </p:txBody>
      </p:sp>
      <p:sp>
        <p:nvSpPr>
          <p:cNvPr id="52" name="Shape 52"/>
          <p:cNvSpPr txBox="1">
            <a:spLocks noGrp="1"/>
          </p:cNvSpPr>
          <p:nvPr>
            <p:ph type="body" idx="2"/>
          </p:nvPr>
        </p:nvSpPr>
        <p:spPr>
          <a:xfrm>
            <a:off x="418950" y="5689575"/>
            <a:ext cx="9018100" cy="3719275"/>
          </a:xfrm>
          <a:prstGeom prst="rect">
            <a:avLst/>
          </a:prstGeom>
        </p:spPr>
        <p:txBody>
          <a:bodyPr lIns="38100" tIns="38100" rIns="38100" bIns="38100" anchor="t" anchorCtr="0">
            <a:noAutofit/>
          </a:bodyPr>
          <a:lstStyle/>
          <a:p>
            <a:pPr rtl="0">
              <a:lnSpc>
                <a:spcPct val="100000"/>
              </a:lnSpc>
              <a:buNone/>
            </a:pPr>
            <a:r>
              <a:rPr lang="en-US" sz="2666" u="sng">
                <a:solidFill>
                  <a:srgbClr val="FFFF00"/>
                </a:solidFill>
                <a:latin typeface="Times"/>
                <a:ea typeface="Times"/>
                <a:cs typeface="Times"/>
                <a:sym typeface="Times"/>
              </a:rPr>
              <a:t>Assumption</a:t>
            </a:r>
            <a:r>
              <a:rPr lang="en-US" sz="2666">
                <a:solidFill>
                  <a:srgbClr val="FFFFFF"/>
                </a:solidFill>
                <a:latin typeface="Times"/>
                <a:ea typeface="Times"/>
                <a:cs typeface="Times"/>
                <a:sym typeface="Times"/>
              </a:rPr>
              <a:t> is that the focus is on the person and the three interacting systems: personal, interpersonal, and social, within their interpersonal relationships and social contexts.           </a:t>
            </a:r>
          </a:p>
          <a:p>
            <a:pPr rtl="0">
              <a:lnSpc>
                <a:spcPct val="100000"/>
              </a:lnSpc>
              <a:buNone/>
            </a:pPr>
            <a:r>
              <a:rPr lang="en-US" sz="1333">
                <a:solidFill>
                  <a:srgbClr val="FFFFFF"/>
                </a:solidFill>
                <a:latin typeface="Times New Roman"/>
                <a:ea typeface="Times New Roman"/>
                <a:cs typeface="Times New Roman"/>
                <a:sym typeface="Times New Roman"/>
              </a:rPr>
              <a:t>(http://currentnursing.com/nursing_theory/goal_attainment_theory.html</a:t>
            </a:r>
            <a:r>
              <a:rPr lang="en-US" sz="1333">
                <a:solidFill>
                  <a:srgbClr val="FFFFFF"/>
                </a:solidFill>
                <a:latin typeface="Times"/>
                <a:ea typeface="Times"/>
                <a:cs typeface="Times"/>
                <a:sym typeface="Times"/>
              </a:rPr>
              <a:t>)</a:t>
            </a:r>
            <a:r>
              <a:rPr lang="en-US" sz="2666">
                <a:solidFill>
                  <a:srgbClr val="FFFFFF"/>
                </a:solidFill>
                <a:latin typeface="Times"/>
                <a:ea typeface="Times"/>
                <a:cs typeface="Times"/>
                <a:sym typeface="Times"/>
              </a:rPr>
              <a:t>             </a:t>
            </a:r>
            <a:r>
              <a:rPr lang="en-US" sz="1333">
                <a:solidFill>
                  <a:srgbClr val="FFFFFF"/>
                </a:solidFill>
                <a:latin typeface="Times"/>
                <a:ea typeface="Times"/>
                <a:cs typeface="Times"/>
                <a:sym typeface="Times"/>
              </a:rPr>
              <a:t> </a:t>
            </a:r>
            <a:r>
              <a:rPr lang="en-US" sz="1333">
                <a:solidFill>
                  <a:srgbClr val="FFFFFF"/>
                </a:solidFill>
                <a:latin typeface="Times New Roman"/>
                <a:ea typeface="Times New Roman"/>
                <a:cs typeface="Times New Roman"/>
                <a:sym typeface="Times New Roman"/>
              </a:rPr>
              <a:t>(</a:t>
            </a:r>
            <a:r>
              <a:rPr lang="en-US" sz="1333" b="1">
                <a:solidFill>
                  <a:srgbClr val="FFFFFF"/>
                </a:solidFill>
                <a:latin typeface="Times New Roman"/>
                <a:ea typeface="Times New Roman"/>
                <a:cs typeface="Times New Roman"/>
                <a:sym typeface="Times New Roman"/>
              </a:rPr>
              <a:t>Williams, L. A., 2001)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306825" y="306825"/>
            <a:ext cx="9622499" cy="2305949"/>
          </a:xfrm>
          <a:prstGeom prst="rect">
            <a:avLst/>
          </a:prstGeom>
        </p:spPr>
        <p:txBody>
          <a:bodyPr lIns="38100" tIns="38100" rIns="38100" bIns="38100" anchor="t" anchorCtr="0">
            <a:noAutofit/>
          </a:bodyPr>
          <a:lstStyle/>
          <a:p>
            <a:pPr algn="ctr" rtl="0">
              <a:lnSpc>
                <a:spcPct val="100000"/>
              </a:lnSpc>
              <a:buNone/>
            </a:pPr>
            <a:r>
              <a:rPr lang="en-US" sz="3712">
                <a:solidFill>
                  <a:srgbClr val="FFFFFF"/>
                </a:solidFill>
                <a:latin typeface="Times"/>
                <a:ea typeface="Times"/>
                <a:cs typeface="Times"/>
                <a:sym typeface="Times"/>
              </a:rPr>
              <a:t>According to King</a:t>
            </a:r>
          </a:p>
          <a:p>
            <a:pPr algn="ctr" rtl="0">
              <a:lnSpc>
                <a:spcPct val="100000"/>
              </a:lnSpc>
              <a:buNone/>
            </a:pPr>
            <a:r>
              <a:rPr lang="en-US" sz="3712">
                <a:solidFill>
                  <a:srgbClr val="FFFFFF"/>
                </a:solidFill>
                <a:latin typeface="Times"/>
                <a:ea typeface="Times"/>
                <a:cs typeface="Times"/>
                <a:sym typeface="Times"/>
              </a:rPr>
              <a:t>A Human Being...</a:t>
            </a:r>
          </a:p>
          <a:p>
            <a:endParaRPr/>
          </a:p>
        </p:txBody>
      </p:sp>
      <p:sp>
        <p:nvSpPr>
          <p:cNvPr id="58" name="Shape 58"/>
          <p:cNvSpPr txBox="1">
            <a:spLocks noGrp="1"/>
          </p:cNvSpPr>
          <p:nvPr>
            <p:ph type="body" idx="1"/>
          </p:nvPr>
        </p:nvSpPr>
        <p:spPr>
          <a:xfrm>
            <a:off x="285425" y="1543375"/>
            <a:ext cx="9234550" cy="8394199"/>
          </a:xfrm>
          <a:prstGeom prst="rect">
            <a:avLst/>
          </a:prstGeom>
        </p:spPr>
        <p:txBody>
          <a:bodyPr lIns="38100" tIns="38100" rIns="38100" bIns="38100" anchor="t" anchorCtr="0">
            <a:noAutofit/>
          </a:bodyPr>
          <a:lstStyle/>
          <a:p>
            <a:pPr marL="381000" marR="0" lvl="0" indent="-203200" rtl="0">
              <a:lnSpc>
                <a:spcPct val="100000"/>
              </a:lnSpc>
              <a:spcBef>
                <a:spcPts val="0"/>
              </a:spcBef>
              <a:spcAft>
                <a:spcPts val="0"/>
              </a:spcAft>
              <a:buClr>
                <a:srgbClr val="FFFFFF"/>
              </a:buClr>
              <a:buSzPct val="166666"/>
              <a:buFont typeface="Arial"/>
              <a:buChar char="•"/>
            </a:pPr>
            <a:r>
              <a:rPr lang="en-US" sz="2400">
                <a:solidFill>
                  <a:srgbClr val="FFFFFF"/>
                </a:solidFill>
                <a:latin typeface="Times"/>
                <a:ea typeface="Times"/>
                <a:cs typeface="Times"/>
                <a:sym typeface="Times"/>
              </a:rPr>
              <a:t>Refers to social beings that are rational and sentient</a:t>
            </a:r>
          </a:p>
          <a:p>
            <a:pPr marL="381000" marR="0" lvl="0" indent="-203200" rtl="0">
              <a:lnSpc>
                <a:spcPct val="100000"/>
              </a:lnSpc>
              <a:spcBef>
                <a:spcPts val="0"/>
              </a:spcBef>
              <a:spcAft>
                <a:spcPts val="0"/>
              </a:spcAft>
              <a:buClr>
                <a:srgbClr val="FFFFFF"/>
              </a:buClr>
              <a:buSzPct val="166666"/>
              <a:buFont typeface="Arial"/>
              <a:buChar char="•"/>
            </a:pPr>
            <a:r>
              <a:rPr lang="en-US" sz="2400">
                <a:solidFill>
                  <a:srgbClr val="FFFFFF"/>
                </a:solidFill>
                <a:latin typeface="Times"/>
                <a:ea typeface="Times"/>
                <a:cs typeface="Times"/>
                <a:sym typeface="Times"/>
              </a:rPr>
              <a:t>The focus of nursing care</a:t>
            </a:r>
          </a:p>
          <a:p>
            <a:pPr marL="381000" marR="0" lvl="0" indent="-203200" rtl="0">
              <a:lnSpc>
                <a:spcPct val="100000"/>
              </a:lnSpc>
              <a:spcBef>
                <a:spcPts val="0"/>
              </a:spcBef>
              <a:spcAft>
                <a:spcPts val="0"/>
              </a:spcAft>
              <a:buClr>
                <a:srgbClr val="FFFFFF"/>
              </a:buClr>
              <a:buSzPct val="166666"/>
              <a:buFont typeface="Arial"/>
              <a:buChar char="•"/>
            </a:pPr>
            <a:r>
              <a:rPr lang="en-US" sz="2400">
                <a:solidFill>
                  <a:srgbClr val="FFFFFF"/>
                </a:solidFill>
                <a:latin typeface="Times"/>
                <a:ea typeface="Times"/>
                <a:cs typeface="Times"/>
                <a:sym typeface="Times"/>
              </a:rPr>
              <a:t>Are open systems constantly interacting with their environment</a:t>
            </a:r>
          </a:p>
          <a:p>
            <a:pPr marL="381000" marR="0" lvl="0" indent="-203200" rtl="0">
              <a:lnSpc>
                <a:spcPct val="100000"/>
              </a:lnSpc>
              <a:spcBef>
                <a:spcPts val="0"/>
              </a:spcBef>
              <a:spcAft>
                <a:spcPts val="0"/>
              </a:spcAft>
              <a:buClr>
                <a:srgbClr val="FFFFFF"/>
              </a:buClr>
              <a:buSzPct val="166666"/>
              <a:buFont typeface="Arial"/>
              <a:buChar char="•"/>
            </a:pPr>
            <a:r>
              <a:rPr lang="en-US" sz="2400">
                <a:solidFill>
                  <a:srgbClr val="FFFFFF"/>
                </a:solidFill>
                <a:latin typeface="Times"/>
                <a:ea typeface="Times"/>
                <a:cs typeface="Times"/>
                <a:sym typeface="Times"/>
              </a:rPr>
              <a:t>Consists of three systems which include</a:t>
            </a:r>
          </a:p>
          <a:p>
            <a:pPr marL="762000" marR="0" lvl="0" indent="-203200" rtl="0">
              <a:lnSpc>
                <a:spcPct val="100000"/>
              </a:lnSpc>
              <a:spcBef>
                <a:spcPts val="0"/>
              </a:spcBef>
              <a:spcAft>
                <a:spcPts val="0"/>
              </a:spcAft>
              <a:buClr>
                <a:srgbClr val="FFFFFF"/>
              </a:buClr>
              <a:buSzPct val="166666"/>
              <a:buFont typeface="Arial"/>
              <a:buChar char="•"/>
            </a:pPr>
            <a:r>
              <a:rPr lang="en-US" sz="2400">
                <a:solidFill>
                  <a:srgbClr val="FFFFFF"/>
                </a:solidFill>
                <a:latin typeface="Times"/>
                <a:ea typeface="Times"/>
                <a:cs typeface="Times"/>
                <a:sym typeface="Times"/>
              </a:rPr>
              <a:t> Individual~Personal System</a:t>
            </a:r>
          </a:p>
          <a:p>
            <a:pPr marL="762000" marR="0" lvl="0" indent="-203200" rtl="0">
              <a:lnSpc>
                <a:spcPct val="100000"/>
              </a:lnSpc>
              <a:spcBef>
                <a:spcPts val="0"/>
              </a:spcBef>
              <a:spcAft>
                <a:spcPts val="0"/>
              </a:spcAft>
              <a:buClr>
                <a:srgbClr val="FFFFFF"/>
              </a:buClr>
              <a:buSzPct val="166666"/>
              <a:buFont typeface="Arial"/>
              <a:buChar char="•"/>
            </a:pPr>
            <a:r>
              <a:rPr lang="en-US" sz="2400">
                <a:solidFill>
                  <a:srgbClr val="FFFFFF"/>
                </a:solidFill>
                <a:latin typeface="Times"/>
                <a:ea typeface="Times"/>
                <a:cs typeface="Times"/>
                <a:sym typeface="Times"/>
              </a:rPr>
              <a:t>Groups~Interpersonal System</a:t>
            </a:r>
          </a:p>
          <a:p>
            <a:pPr marL="762000" marR="0" lvl="0" indent="-203200" algn="l" rtl="0">
              <a:lnSpc>
                <a:spcPct val="100000"/>
              </a:lnSpc>
              <a:spcBef>
                <a:spcPts val="0"/>
              </a:spcBef>
              <a:spcAft>
                <a:spcPts val="0"/>
              </a:spcAft>
              <a:buClr>
                <a:srgbClr val="FFFFFF"/>
              </a:buClr>
              <a:buSzPct val="166666"/>
              <a:buFont typeface="Arial"/>
              <a:buChar char="•"/>
            </a:pPr>
            <a:r>
              <a:rPr lang="en-US" sz="2400">
                <a:solidFill>
                  <a:srgbClr val="FFFFFF"/>
                </a:solidFill>
                <a:latin typeface="Times"/>
                <a:ea typeface="Times"/>
                <a:cs typeface="Times"/>
                <a:sym typeface="Times"/>
              </a:rPr>
              <a:t>Society~Social System</a:t>
            </a:r>
          </a:p>
          <a:p>
            <a:pPr marL="381000" marR="0" lvl="0" indent="-203200" rtl="0">
              <a:lnSpc>
                <a:spcPct val="100000"/>
              </a:lnSpc>
              <a:spcBef>
                <a:spcPts val="0"/>
              </a:spcBef>
              <a:spcAft>
                <a:spcPts val="0"/>
              </a:spcAft>
              <a:buClr>
                <a:srgbClr val="FFFFFF"/>
              </a:buClr>
              <a:buSzPct val="166666"/>
              <a:buFont typeface="Arial"/>
              <a:buChar char="•"/>
            </a:pPr>
            <a:r>
              <a:rPr lang="en-US" sz="2400">
                <a:solidFill>
                  <a:srgbClr val="FFFFFF"/>
                </a:solidFill>
                <a:latin typeface="Times"/>
                <a:ea typeface="Times"/>
                <a:cs typeface="Times"/>
                <a:sym typeface="Times"/>
              </a:rPr>
              <a:t>Have the ability to perceive, think, feel, choose, set goals, select ways to achieve goals, and make decisions</a:t>
            </a:r>
          </a:p>
          <a:p>
            <a:pPr marL="381000" marR="0" lvl="0" indent="-203200" rtl="0">
              <a:lnSpc>
                <a:spcPct val="100000"/>
              </a:lnSpc>
              <a:spcBef>
                <a:spcPts val="0"/>
              </a:spcBef>
              <a:spcAft>
                <a:spcPts val="0"/>
              </a:spcAft>
              <a:buClr>
                <a:srgbClr val="FFFFFF"/>
              </a:buClr>
              <a:buSzPct val="166666"/>
              <a:buFont typeface="Arial"/>
              <a:buChar char="•"/>
            </a:pPr>
            <a:r>
              <a:rPr lang="en-US" sz="2400">
                <a:solidFill>
                  <a:srgbClr val="FFFFFF"/>
                </a:solidFill>
                <a:latin typeface="Times"/>
                <a:ea typeface="Times"/>
                <a:cs typeface="Times"/>
                <a:sym typeface="Times"/>
              </a:rPr>
              <a:t>Requires three basic needs</a:t>
            </a:r>
          </a:p>
          <a:p>
            <a:pPr marL="762000" marR="0" lvl="0" indent="-203200" rtl="0">
              <a:lnSpc>
                <a:spcPct val="100000"/>
              </a:lnSpc>
              <a:spcBef>
                <a:spcPts val="0"/>
              </a:spcBef>
              <a:spcAft>
                <a:spcPts val="0"/>
              </a:spcAft>
              <a:buClr>
                <a:srgbClr val="FFFFFF"/>
              </a:buClr>
              <a:buSzPct val="166666"/>
              <a:buFont typeface="Arial"/>
              <a:buChar char="•"/>
            </a:pPr>
            <a:r>
              <a:rPr lang="en-US" sz="2400">
                <a:solidFill>
                  <a:srgbClr val="FFFFFF"/>
                </a:solidFill>
                <a:latin typeface="Times"/>
                <a:ea typeface="Times"/>
                <a:cs typeface="Times"/>
                <a:sym typeface="Times"/>
              </a:rPr>
              <a:t>The need for health information that can be used when needed</a:t>
            </a:r>
          </a:p>
          <a:p>
            <a:pPr marL="762000" marR="0" lvl="0" indent="-203200" rtl="0">
              <a:lnSpc>
                <a:spcPct val="100000"/>
              </a:lnSpc>
              <a:spcBef>
                <a:spcPts val="0"/>
              </a:spcBef>
              <a:spcAft>
                <a:spcPts val="0"/>
              </a:spcAft>
              <a:buClr>
                <a:srgbClr val="FFFFFF"/>
              </a:buClr>
              <a:buSzPct val="166666"/>
              <a:buFont typeface="Arial"/>
              <a:buChar char="•"/>
            </a:pPr>
            <a:r>
              <a:rPr lang="en-US" sz="2400">
                <a:solidFill>
                  <a:srgbClr val="FFFFFF"/>
                </a:solidFill>
                <a:latin typeface="Times"/>
                <a:ea typeface="Times"/>
                <a:cs typeface="Times"/>
                <a:sym typeface="Times"/>
              </a:rPr>
              <a:t>The need for care to prevent illness</a:t>
            </a:r>
          </a:p>
          <a:p>
            <a:pPr marL="762000" marR="0" lvl="0" indent="-203200" rtl="0">
              <a:lnSpc>
                <a:spcPct val="100000"/>
              </a:lnSpc>
              <a:spcBef>
                <a:spcPts val="0"/>
              </a:spcBef>
              <a:spcAft>
                <a:spcPts val="0"/>
              </a:spcAft>
              <a:buClr>
                <a:srgbClr val="FFFFFF"/>
              </a:buClr>
              <a:buSzPct val="166666"/>
              <a:buFont typeface="Arial"/>
              <a:buChar char="•"/>
            </a:pPr>
            <a:r>
              <a:rPr lang="en-US" sz="2400">
                <a:solidFill>
                  <a:srgbClr val="FFFFFF"/>
                </a:solidFill>
                <a:latin typeface="Times"/>
                <a:ea typeface="Times"/>
                <a:cs typeface="Times"/>
                <a:sym typeface="Times"/>
              </a:rPr>
              <a:t>The need for care when  a person is unable to help themselves</a:t>
            </a:r>
          </a:p>
          <a:p>
            <a:endParaRPr/>
          </a:p>
          <a:p>
            <a:pPr marL="381000" marR="0" indent="0" rtl="0">
              <a:lnSpc>
                <a:spcPct val="200000"/>
              </a:lnSpc>
              <a:spcBef>
                <a:spcPts val="0"/>
              </a:spcBef>
              <a:spcAft>
                <a:spcPts val="0"/>
              </a:spcAft>
              <a:buNone/>
            </a:pPr>
            <a:r>
              <a:rPr lang="en-US" sz="1306" u="sng">
                <a:solidFill>
                  <a:srgbClr val="99DDFF"/>
                </a:solidFill>
                <a:latin typeface="Times New Roman"/>
                <a:ea typeface="Times New Roman"/>
                <a:cs typeface="Times New Roman"/>
                <a:sym typeface="Times New Roman"/>
                <a:hlinkClick r:id="rId3"/>
              </a:rPr>
              <a:t>(http://nursingbuddy.com/2011/02/25/imogene-king)</a:t>
            </a:r>
          </a:p>
          <a:p>
            <a:pPr marL="381000" marR="0" indent="0" rtl="0">
              <a:lnSpc>
                <a:spcPct val="200000"/>
              </a:lnSpc>
              <a:spcBef>
                <a:spcPts val="0"/>
              </a:spcBef>
              <a:spcAft>
                <a:spcPts val="0"/>
              </a:spcAft>
              <a:buNone/>
            </a:pPr>
            <a:r>
              <a:rPr lang="en-US" sz="1330" u="sng">
                <a:solidFill>
                  <a:srgbClr val="99DDFF"/>
                </a:solidFill>
                <a:latin typeface="Times"/>
                <a:ea typeface="Times"/>
                <a:cs typeface="Times"/>
                <a:sym typeface="Times"/>
                <a:hlinkClick r:id="rId4"/>
              </a:rPr>
              <a:t>(http://currentnursing.com/nursing_theory/goal_attainment_theory.html)</a:t>
            </a:r>
          </a:p>
          <a:p>
            <a:endParaRPr/>
          </a:p>
          <a:p>
            <a:pPr marL="381000" marR="0" indent="0" rtl="0">
              <a:lnSpc>
                <a:spcPct val="100000"/>
              </a:lnSpc>
              <a:spcBef>
                <a:spcPts val="0"/>
              </a:spcBef>
              <a:spcAft>
                <a:spcPts val="0"/>
              </a:spcAft>
              <a:buNone/>
            </a:pPr>
            <a:r>
              <a:rPr lang="en-US" sz="1663">
                <a:solidFill>
                  <a:srgbClr val="FFFFFF"/>
                </a:solidFill>
                <a:latin typeface="arial"/>
                <a:ea typeface="arial"/>
                <a:cs typeface="arial"/>
                <a:sym typeface="arial"/>
              </a:rPr>
              <a:t> </a:t>
            </a:r>
          </a:p>
          <a:p>
            <a:endParaRPr/>
          </a:p>
          <a:p>
            <a:pPr marL="381000" marR="0" indent="0" rtl="0">
              <a:lnSpc>
                <a:spcPct val="200000"/>
              </a:lnSpc>
              <a:spcBef>
                <a:spcPts val="0"/>
              </a:spcBef>
              <a:spcAft>
                <a:spcPts val="0"/>
              </a:spcAft>
              <a:buNone/>
            </a:pPr>
            <a:r>
              <a:rPr lang="en-US" sz="1584">
                <a:solidFill>
                  <a:srgbClr val="FFFFFF"/>
                </a:solidFill>
                <a:latin typeface="Times New Roman"/>
                <a:ea typeface="Times New Roman"/>
                <a:cs typeface="Times New Roman"/>
                <a:sym typeface="Times New Roman"/>
              </a:rPr>
              <a:t> </a:t>
            </a:r>
          </a:p>
          <a:p>
            <a:pPr marL="381000" marR="0" indent="0" rtl="0">
              <a:lnSpc>
                <a:spcPct val="200000"/>
              </a:lnSpc>
              <a:spcBef>
                <a:spcPts val="0"/>
              </a:spcBef>
              <a:spcAft>
                <a:spcPts val="0"/>
              </a:spcAft>
              <a:buNone/>
            </a:pPr>
            <a:r>
              <a:rPr lang="en-US" sz="1584">
                <a:solidFill>
                  <a:srgbClr val="FFFFFF"/>
                </a:solidFill>
                <a:latin typeface="Times New Roman"/>
                <a:ea typeface="Times New Roman"/>
                <a:cs typeface="Times New Roman"/>
                <a:sym typeface="Times New Roman"/>
              </a:rPr>
              <a:t> </a:t>
            </a:r>
          </a:p>
          <a:p>
            <a:pPr marL="381000" marR="0" indent="0" rtl="0">
              <a:lnSpc>
                <a:spcPct val="100000"/>
              </a:lnSpc>
              <a:spcBef>
                <a:spcPts val="0"/>
              </a:spcBef>
              <a:spcAft>
                <a:spcPts val="0"/>
              </a:spcAft>
              <a:buNone/>
            </a:pPr>
            <a:r>
              <a:rPr lang="en-US" sz="2400">
                <a:solidFill>
                  <a:srgbClr val="FFFFFF"/>
                </a:solidFill>
                <a:latin typeface="Times"/>
                <a:ea typeface="Times"/>
                <a:cs typeface="Times"/>
                <a:sym typeface="Times"/>
              </a:rPr>
              <a:t> </a:t>
            </a:r>
          </a:p>
          <a:p>
            <a:pPr marL="381000" marR="0" indent="0" rtl="0">
              <a:lnSpc>
                <a:spcPct val="100000"/>
              </a:lnSpc>
              <a:spcBef>
                <a:spcPts val="0"/>
              </a:spcBef>
              <a:spcAft>
                <a:spcPts val="0"/>
              </a:spcAft>
              <a:buNone/>
            </a:pPr>
            <a:r>
              <a:rPr lang="en-US" sz="2400">
                <a:solidFill>
                  <a:srgbClr val="FFFFFF"/>
                </a:solidFill>
                <a:latin typeface="Times"/>
                <a:ea typeface="Times"/>
                <a:cs typeface="Times"/>
                <a:sym typeface="Times"/>
              </a:rPr>
              <a:t>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306825" y="306825"/>
            <a:ext cx="9622499" cy="1371749"/>
          </a:xfrm>
          <a:prstGeom prst="rect">
            <a:avLst/>
          </a:prstGeom>
        </p:spPr>
        <p:txBody>
          <a:bodyPr lIns="38100" tIns="38100" rIns="38100" bIns="38100" anchor="t" anchorCtr="0">
            <a:noAutofit/>
          </a:bodyPr>
          <a:lstStyle/>
          <a:p>
            <a:pPr algn="ctr" rtl="0">
              <a:lnSpc>
                <a:spcPct val="100000"/>
              </a:lnSpc>
              <a:buNone/>
            </a:pPr>
            <a:r>
              <a:rPr lang="en-US" sz="4266">
                <a:solidFill>
                  <a:srgbClr val="FFFFFF"/>
                </a:solidFill>
                <a:latin typeface="Times"/>
                <a:ea typeface="Times"/>
                <a:cs typeface="Times"/>
                <a:sym typeface="Times"/>
              </a:rPr>
              <a:t>According to King</a:t>
            </a:r>
          </a:p>
          <a:p>
            <a:pPr algn="ctr" rtl="0">
              <a:lnSpc>
                <a:spcPct val="100000"/>
              </a:lnSpc>
              <a:buNone/>
            </a:pPr>
            <a:r>
              <a:rPr lang="en-US" sz="4266">
                <a:solidFill>
                  <a:srgbClr val="FFFFFF"/>
                </a:solidFill>
                <a:latin typeface="Times"/>
                <a:ea typeface="Times"/>
                <a:cs typeface="Times"/>
                <a:sym typeface="Times"/>
              </a:rPr>
              <a:t>The Environment...</a:t>
            </a:r>
          </a:p>
        </p:txBody>
      </p:sp>
      <p:sp>
        <p:nvSpPr>
          <p:cNvPr id="64" name="Shape 64"/>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Is consistently changing</a:t>
            </a:r>
          </a:p>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Is the background for human interaction</a:t>
            </a:r>
          </a:p>
          <a:p>
            <a:pPr marL="381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Involves two types of environment</a:t>
            </a:r>
          </a:p>
          <a:p>
            <a:pPr marL="762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Internal Environment: Transforms energy to allow the person to adjust to the continuous external environment changes</a:t>
            </a:r>
          </a:p>
          <a:p>
            <a:pPr marL="762000" marR="0" lvl="0" indent="-220133" rtl="0">
              <a:lnSpc>
                <a:spcPct val="100000"/>
              </a:lnSpc>
              <a:spcBef>
                <a:spcPts val="0"/>
              </a:spcBef>
              <a:spcAft>
                <a:spcPts val="0"/>
              </a:spcAft>
              <a:buClr>
                <a:srgbClr val="FFFFFF"/>
              </a:buClr>
              <a:buSzPct val="164609"/>
              <a:buFont typeface="Arial"/>
              <a:buChar char="•"/>
            </a:pPr>
            <a:r>
              <a:rPr lang="en-US" sz="2666">
                <a:solidFill>
                  <a:srgbClr val="FFFFFF"/>
                </a:solidFill>
                <a:latin typeface="Times"/>
                <a:ea typeface="Times"/>
                <a:cs typeface="Times"/>
                <a:sym typeface="Times"/>
              </a:rPr>
              <a:t>External Environment: Includes formal and informal organizations with the nurse being part of the patient's environment</a:t>
            </a:r>
          </a:p>
          <a:p>
            <a:endParaRPr/>
          </a:p>
          <a:p>
            <a:endParaRPr/>
          </a:p>
          <a:p>
            <a:pPr rtl="0">
              <a:lnSpc>
                <a:spcPct val="100000"/>
              </a:lnSpc>
              <a:buNone/>
            </a:pPr>
            <a:r>
              <a:rPr lang="en-US" sz="2666">
                <a:solidFill>
                  <a:srgbClr val="FFFFFF"/>
                </a:solidFill>
                <a:latin typeface="Times"/>
                <a:ea typeface="Times"/>
                <a:cs typeface="Times"/>
                <a:sym typeface="Times"/>
              </a:rPr>
              <a:t> </a:t>
            </a:r>
          </a:p>
          <a:p>
            <a:pPr rtl="0">
              <a:lnSpc>
                <a:spcPct val="200000"/>
              </a:lnSpc>
              <a:buNone/>
            </a:pPr>
            <a:r>
              <a:rPr lang="en-US" sz="1333" u="sng">
                <a:solidFill>
                  <a:srgbClr val="99DDFF"/>
                </a:solidFill>
                <a:latin typeface="Times"/>
                <a:ea typeface="Times"/>
                <a:cs typeface="Times"/>
                <a:sym typeface="Times"/>
                <a:hlinkClick r:id="rId3"/>
              </a:rPr>
              <a:t>(http://currentnursing.com/nursing_theory/goal_attainment_theory.html)</a:t>
            </a:r>
          </a:p>
          <a:p>
            <a:pPr rtl="0">
              <a:lnSpc>
                <a:spcPct val="200000"/>
              </a:lnSpc>
              <a:buNone/>
            </a:pPr>
            <a:r>
              <a:rPr lang="en-US" sz="1333">
                <a:solidFill>
                  <a:srgbClr val="FFFFFF"/>
                </a:solidFill>
                <a:latin typeface="Times"/>
                <a:ea typeface="Times"/>
                <a:cs typeface="Times"/>
                <a:sym typeface="Times"/>
              </a:rPr>
              <a:t> </a:t>
            </a:r>
            <a:r>
              <a:rPr lang="en-US" sz="1333" u="sng">
                <a:solidFill>
                  <a:srgbClr val="99DDFF"/>
                </a:solidFill>
                <a:latin typeface="Times New Roman"/>
                <a:ea typeface="Times New Roman"/>
                <a:cs typeface="Times New Roman"/>
                <a:sym typeface="Times New Roman"/>
                <a:hlinkClick r:id="rId4"/>
              </a:rPr>
              <a:t>(http://nursingbuddy.com/2011/02/25/imogene-king</a:t>
            </a:r>
            <a:r>
              <a:rPr lang="en-US" sz="1333">
                <a:solidFill>
                  <a:srgbClr val="FFFFFF"/>
                </a:solidFill>
                <a:latin typeface="Times New Roman"/>
                <a:ea typeface="Times New Roman"/>
                <a:cs typeface="Times New Roman"/>
                <a:sym typeface="Times New Roman"/>
              </a:rPr>
              <a:t>)</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09625" y="310225"/>
            <a:ext cx="9616900" cy="987475"/>
          </a:xfrm>
          <a:prstGeom prst="rect">
            <a:avLst/>
          </a:prstGeom>
        </p:spPr>
        <p:txBody>
          <a:bodyPr lIns="38100" tIns="38100" rIns="38100" bIns="38100" anchor="t" anchorCtr="0">
            <a:noAutofit/>
          </a:bodyPr>
          <a:lstStyle/>
          <a:p>
            <a:pPr algn="ctr" rtl="0">
              <a:lnSpc>
                <a:spcPct val="100000"/>
              </a:lnSpc>
              <a:buNone/>
            </a:pPr>
            <a:r>
              <a:rPr lang="en-US" sz="4266">
                <a:solidFill>
                  <a:srgbClr val="CC0000"/>
                </a:solidFill>
                <a:latin typeface="Times"/>
                <a:ea typeface="Times"/>
                <a:cs typeface="Times"/>
                <a:sym typeface="Times"/>
              </a:rPr>
              <a:t>HEALTH</a:t>
            </a:r>
          </a:p>
        </p:txBody>
      </p:sp>
      <p:sp>
        <p:nvSpPr>
          <p:cNvPr id="70" name="Shape 70"/>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Times"/>
                <a:ea typeface="Times"/>
                <a:cs typeface="Times"/>
                <a:sym typeface="Times"/>
              </a:rPr>
              <a:t>According to Imogene King, health involves dynamic life experiences of a human being, which implies continuous adjustment to stressors in the internal and external environment through optimum use of one's resource to acheive maximum potential for daily living.  </a:t>
            </a:r>
          </a:p>
          <a:p>
            <a:pPr rtl="0">
              <a:lnSpc>
                <a:spcPct val="100000"/>
              </a:lnSpc>
              <a:buNone/>
            </a:pPr>
            <a:r>
              <a:rPr lang="en-US" sz="2666">
                <a:solidFill>
                  <a:srgbClr val="FFFFFF"/>
                </a:solidFill>
                <a:latin typeface="Times"/>
                <a:ea typeface="Times"/>
                <a:cs typeface="Times"/>
                <a:sym typeface="Times"/>
              </a:rPr>
              <a:t> </a:t>
            </a:r>
          </a:p>
          <a:p>
            <a:pPr rtl="0">
              <a:lnSpc>
                <a:spcPct val="100000"/>
              </a:lnSpc>
              <a:buNone/>
            </a:pPr>
            <a:r>
              <a:rPr lang="en-US" sz="2666">
                <a:solidFill>
                  <a:srgbClr val="FFFFFF"/>
                </a:solidFill>
                <a:latin typeface="Times"/>
                <a:ea typeface="Times"/>
                <a:cs typeface="Times"/>
                <a:sym typeface="Times"/>
              </a:rPr>
              <a:t> </a:t>
            </a:r>
          </a:p>
          <a:p>
            <a:pPr rtl="0">
              <a:lnSpc>
                <a:spcPct val="100000"/>
              </a:lnSpc>
              <a:buNone/>
            </a:pPr>
            <a:r>
              <a:rPr lang="en-US" sz="2666">
                <a:solidFill>
                  <a:srgbClr val="FFFFFF"/>
                </a:solidFill>
                <a:latin typeface="Times"/>
                <a:ea typeface="Times"/>
                <a:cs typeface="Times"/>
                <a:sym typeface="Times"/>
              </a:rPr>
              <a:t> </a:t>
            </a:r>
          </a:p>
          <a:p>
            <a:pPr rtl="0">
              <a:lnSpc>
                <a:spcPct val="100000"/>
              </a:lnSpc>
              <a:buNone/>
            </a:pPr>
            <a:r>
              <a:rPr lang="en-US" sz="1333">
                <a:solidFill>
                  <a:srgbClr val="FFFFFF"/>
                </a:solidFill>
                <a:latin typeface="Times"/>
                <a:ea typeface="Times"/>
                <a:cs typeface="Times"/>
                <a:sym typeface="Times"/>
              </a:rPr>
              <a:t>(</a:t>
            </a:r>
            <a:r>
              <a:rPr lang="en-US" sz="1333" u="sng">
                <a:solidFill>
                  <a:srgbClr val="99DDFF"/>
                </a:solidFill>
                <a:latin typeface="Times"/>
                <a:ea typeface="Times"/>
                <a:cs typeface="Times"/>
                <a:sym typeface="Times"/>
                <a:hlinkClick r:id="rId3"/>
              </a:rPr>
              <a:t>http://nursingtheories.info/nursing-theory-by--imogene-king-goal-attainment-theory/</a:t>
            </a:r>
            <a:r>
              <a:rPr lang="en-US" sz="1333">
                <a:solidFill>
                  <a:srgbClr val="FFFFFF"/>
                </a:solidFill>
                <a:latin typeface="Times"/>
                <a:ea typeface="Times"/>
                <a:cs typeface="Times"/>
                <a:sym typeface="Times"/>
              </a:rPr>
              <a:t>)</a:t>
            </a:r>
          </a:p>
        </p:txBody>
      </p:sp>
      <p:sp>
        <p:nvSpPr>
          <p:cNvPr id="71" name="Shape 71"/>
          <p:cNvSpPr txBox="1"/>
          <p:nvPr/>
        </p:nvSpPr>
        <p:spPr>
          <a:xfrm>
            <a:off x="5365425" y="5384775"/>
            <a:ext cx="4069550" cy="1366799"/>
          </a:xfrm>
          <a:prstGeom prst="rect">
            <a:avLst/>
          </a:prstGeom>
        </p:spPr>
        <p:txBody>
          <a:bodyPr lIns="38100" tIns="38100" rIns="38100" bIns="38100" anchor="t" anchorCtr="0">
            <a:noAutofit/>
          </a:bodyPr>
          <a:lstStyle/>
          <a:p>
            <a:pPr>
              <a:lnSpc>
                <a:spcPct val="100000"/>
              </a:lnSpc>
              <a:buNone/>
            </a:pPr>
            <a:r>
              <a:rPr lang="en-US" sz="2666">
                <a:solidFill>
                  <a:srgbClr val="FFFFFF"/>
                </a:solidFill>
                <a:latin typeface="Times"/>
                <a:ea typeface="Times"/>
                <a:cs typeface="Times"/>
                <a:sym typeface="Times"/>
              </a:rPr>
              <a:t>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algn="ctr" rtl="0">
              <a:lnSpc>
                <a:spcPct val="100000"/>
              </a:lnSpc>
              <a:buNone/>
            </a:pPr>
            <a:r>
              <a:rPr lang="en-US" sz="4266">
                <a:solidFill>
                  <a:srgbClr val="FF0000"/>
                </a:solidFill>
                <a:latin typeface="Times"/>
                <a:ea typeface="Times"/>
                <a:cs typeface="Times"/>
                <a:sym typeface="Times"/>
              </a:rPr>
              <a:t>NURSING</a:t>
            </a:r>
          </a:p>
        </p:txBody>
      </p:sp>
      <p:sp>
        <p:nvSpPr>
          <p:cNvPr id="77" name="Shape 77"/>
          <p:cNvSpPr txBox="1">
            <a:spLocks noGrp="1"/>
          </p:cNvSpPr>
          <p:nvPr>
            <p:ph type="body" idx="1"/>
          </p:nvPr>
        </p:nvSpPr>
        <p:spPr>
          <a:xfrm>
            <a:off x="895025" y="1320800"/>
            <a:ext cx="8441124" cy="3800575"/>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Times"/>
                <a:ea typeface="Times"/>
                <a:cs typeface="Times"/>
                <a:sym typeface="Times"/>
              </a:rPr>
              <a:t>"Nursing for Imogene King is an act wherein the nurse interacts and communicates with the patient.  The nurse helps the patient identify the existing health condition, exploring and agreeing on activities to promote health.  The goal of the nurse in Imogene King's theory is to help the patient maintain health through health promotion and maintenance, restoration, and caring for the sick and dying."</a:t>
            </a:r>
          </a:p>
          <a:p>
            <a:pPr rtl="0">
              <a:lnSpc>
                <a:spcPct val="100000"/>
              </a:lnSpc>
              <a:buNone/>
            </a:pPr>
            <a:r>
              <a:rPr lang="en-US" sz="2666">
                <a:solidFill>
                  <a:srgbClr val="FFFFFF"/>
                </a:solidFill>
                <a:latin typeface="Times"/>
                <a:ea typeface="Times"/>
                <a:cs typeface="Times"/>
                <a:sym typeface="Times"/>
              </a:rPr>
              <a:t> </a:t>
            </a:r>
          </a:p>
          <a:p>
            <a:pPr rtl="0">
              <a:lnSpc>
                <a:spcPct val="100000"/>
              </a:lnSpc>
              <a:buNone/>
            </a:pPr>
            <a:r>
              <a:rPr lang="en-US" sz="1333">
                <a:solidFill>
                  <a:srgbClr val="FFFFFF"/>
                </a:solidFill>
                <a:latin typeface="Times"/>
                <a:ea typeface="Times"/>
                <a:cs typeface="Times"/>
                <a:sym typeface="Times"/>
              </a:rPr>
              <a:t> </a:t>
            </a:r>
          </a:p>
          <a:p>
            <a:pPr rtl="0">
              <a:lnSpc>
                <a:spcPct val="100000"/>
              </a:lnSpc>
              <a:buNone/>
            </a:pPr>
            <a:r>
              <a:rPr lang="en-US" sz="1333">
                <a:solidFill>
                  <a:srgbClr val="FFFFFF"/>
                </a:solidFill>
                <a:latin typeface="Times"/>
                <a:ea typeface="Times"/>
                <a:cs typeface="Times"/>
                <a:sym typeface="Times"/>
              </a:rPr>
              <a:t> </a:t>
            </a:r>
          </a:p>
          <a:p>
            <a:pPr rtl="0">
              <a:lnSpc>
                <a:spcPct val="100000"/>
              </a:lnSpc>
              <a:buNone/>
            </a:pPr>
            <a:r>
              <a:rPr lang="en-US" sz="1333" u="sng">
                <a:solidFill>
                  <a:srgbClr val="99DDFF"/>
                </a:solidFill>
                <a:latin typeface="Times"/>
                <a:ea typeface="Times"/>
                <a:cs typeface="Times"/>
                <a:sym typeface="Times"/>
                <a:hlinkClick r:id="rId3"/>
              </a:rPr>
              <a:t>http://nursingtheories.info/nursing-theory-by-imogene-king-goal-attainment-theory/</a:t>
            </a:r>
            <a:r>
              <a:rPr lang="en-US" sz="1333">
                <a:solidFill>
                  <a:srgbClr val="FFFFFF"/>
                </a:solidFill>
                <a:latin typeface="Times"/>
                <a:ea typeface="Times"/>
                <a:cs typeface="Times"/>
                <a:sym typeface="Times"/>
              </a:rPr>
              <a:t>)</a:t>
            </a:r>
          </a:p>
        </p:txBody>
      </p:sp>
    </p:spTree>
  </p:cSld>
  <p:clrMapOvr>
    <a:masterClrMapping/>
  </p:clrMapOvr>
  <p:transition spd="slow">
    <p:cut/>
  </p:transition>
</p:sld>
</file>

<file path=ppt/theme/theme1.xml><?xml version="1.0" encoding="utf-8"?>
<a:theme xmlns:a="http://schemas.openxmlformats.org/drawingml/2006/main">
  <a:themeElements>
    <a:clrScheme name="sparkling">
      <a:dk1>
        <a:srgbClr val="0D334A"/>
      </a:dk1>
      <a:lt1>
        <a:srgbClr val="DEDEDE"/>
      </a:lt1>
      <a:dk2>
        <a:srgbClr val="000000"/>
      </a:dk2>
      <a:lt2>
        <a:srgbClr val="FFFFFF"/>
      </a:lt2>
      <a:accent1>
        <a:srgbClr val="333333"/>
      </a:accent1>
      <a:accent2>
        <a:srgbClr val="114463"/>
      </a:accent2>
      <a:accent3>
        <a:srgbClr val="416982"/>
      </a:accent3>
      <a:accent4>
        <a:srgbClr val="708FA1"/>
      </a:accent4>
      <a:accent5>
        <a:srgbClr val="A0B4C1"/>
      </a:accent5>
      <a:accent6>
        <a:srgbClr val="CFDAE0"/>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845</Words>
  <Application>Microsoft Office PowerPoint</Application>
  <PresentationFormat>Custom</PresentationFormat>
  <Paragraphs>281</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
      <vt:lpstr>Nursing Theorist Group Presentation        IMOGENE KING Interacting and Open Systems Model, and Attainment Goal Theory </vt:lpstr>
      <vt:lpstr>Introduction</vt:lpstr>
      <vt:lpstr>  A nursing theory is a statement of linked concepts that explain, predict, control, and understand the occurring phenomena that interests nurses........              the conceptual models or frameworks are the conceptual structures that define those concepts, and are used as tools to integrate and interpret the information.            (Chitty and Black, 2011)   </vt:lpstr>
      <vt:lpstr>King's Attainment Goal Theory</vt:lpstr>
      <vt:lpstr> King's Interacting and Open Systems Model </vt:lpstr>
      <vt:lpstr>According to King A Human Being... </vt:lpstr>
      <vt:lpstr>According to King The Environment...</vt:lpstr>
      <vt:lpstr>HEALTH</vt:lpstr>
      <vt:lpstr>NURSING</vt:lpstr>
      <vt:lpstr>Nursing continued:</vt:lpstr>
      <vt:lpstr>Slide 11</vt:lpstr>
      <vt:lpstr>Concept of Goal Attainment Thoery </vt:lpstr>
      <vt:lpstr>Concepts for personal systems</vt:lpstr>
      <vt:lpstr>Concepts cont...</vt:lpstr>
      <vt:lpstr>According to King...</vt:lpstr>
      <vt:lpstr>Can The Theory of Goal Attainment be implemented in the emergency department? </vt:lpstr>
      <vt:lpstr>Slide 17</vt:lpstr>
      <vt:lpstr>Continued....</vt:lpstr>
      <vt:lpstr>Clarification of Origins...</vt:lpstr>
      <vt:lpstr>Slide 20</vt:lpstr>
      <vt:lpstr>What practice situations can/has this model been used in?  Here are two examples...</vt:lpstr>
      <vt:lpstr>So What can we Conclude??</vt:lpstr>
      <vt:lpstr>Case Study</vt:lpstr>
      <vt:lpstr>Case Study Cont.</vt:lpstr>
      <vt:lpstr>APA Format for References</vt:lpstr>
      <vt:lpstr>References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Theorist Group Presentation        IMOGENE KING Interacting and Open Systems Model, and Attainment Goal Theory </dc:title>
  <dc:creator>Kelly</dc:creator>
  <cp:lastModifiedBy>Kelly</cp:lastModifiedBy>
  <cp:revision>1</cp:revision>
  <dcterms:modified xsi:type="dcterms:W3CDTF">2013-04-17T02:12:00Z</dcterms:modified>
</cp:coreProperties>
</file>